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3"/>
  </p:notesMasterIdLst>
  <p:sldIdLst>
    <p:sldId id="256" r:id="rId2"/>
    <p:sldId id="258" r:id="rId3"/>
    <p:sldId id="257" r:id="rId4"/>
    <p:sldId id="264" r:id="rId5"/>
    <p:sldId id="281" r:id="rId6"/>
    <p:sldId id="267" r:id="rId7"/>
    <p:sldId id="286" r:id="rId8"/>
    <p:sldId id="274" r:id="rId9"/>
    <p:sldId id="304" r:id="rId10"/>
    <p:sldId id="305" r:id="rId11"/>
    <p:sldId id="260" r:id="rId12"/>
    <p:sldId id="263" r:id="rId13"/>
    <p:sldId id="269" r:id="rId14"/>
    <p:sldId id="266" r:id="rId15"/>
    <p:sldId id="273" r:id="rId16"/>
    <p:sldId id="265" r:id="rId17"/>
    <p:sldId id="270" r:id="rId18"/>
    <p:sldId id="278" r:id="rId19"/>
    <p:sldId id="287" r:id="rId20"/>
    <p:sldId id="259" r:id="rId21"/>
    <p:sldId id="272" r:id="rId22"/>
    <p:sldId id="271" r:id="rId23"/>
    <p:sldId id="268" r:id="rId24"/>
    <p:sldId id="306" r:id="rId25"/>
    <p:sldId id="311" r:id="rId26"/>
    <p:sldId id="310" r:id="rId27"/>
    <p:sldId id="261" r:id="rId28"/>
    <p:sldId id="275" r:id="rId29"/>
    <p:sldId id="277" r:id="rId30"/>
    <p:sldId id="308" r:id="rId31"/>
    <p:sldId id="309" r:id="rId32"/>
  </p:sldIdLst>
  <p:sldSz cx="9144000" cy="5143500" type="screen16x9"/>
  <p:notesSz cx="6858000" cy="9144000"/>
  <p:embeddedFontLst>
    <p:embeddedFont>
      <p:font typeface="Didact Gothic" panose="020B0604020202020204" charset="0"/>
      <p:regular r:id="rId34"/>
    </p:embeddedFont>
    <p:embeddedFont>
      <p:font typeface="Montserrat" panose="020B0604020202020204" charset="0"/>
      <p:regular r:id="rId35"/>
      <p:bold r:id="rId36"/>
      <p:italic r:id="rId37"/>
      <p:boldItalic r:id="rId38"/>
    </p:embeddedFont>
    <p:embeddedFont>
      <p:font typeface="Prata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9AA0A6"/>
          </p15:clr>
        </p15:guide>
        <p15:guide id="2" orient="horz" pos="1728">
          <p15:clr>
            <a:srgbClr val="9AA0A6"/>
          </p15:clr>
        </p15:guide>
        <p15:guide id="3" orient="horz" pos="738">
          <p15:clr>
            <a:srgbClr val="9AA0A6"/>
          </p15:clr>
        </p15:guide>
        <p15:guide id="4" orient="horz" pos="1391">
          <p15:clr>
            <a:srgbClr val="9AA0A6"/>
          </p15:clr>
        </p15:guide>
        <p15:guide id="5" orient="horz" pos="2110">
          <p15:clr>
            <a:srgbClr val="9AA0A6"/>
          </p15:clr>
        </p15:guide>
        <p15:guide id="6" pos="438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827B"/>
    <a:srgbClr val="C7C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288504-3BC0-48C1-B0BA-AC9CB1B25200}">
  <a:tblStyle styleId="{67288504-3BC0-48C1-B0BA-AC9CB1B252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16" autoAdjust="0"/>
    <p:restoredTop sz="94659"/>
  </p:normalViewPr>
  <p:slideViewPr>
    <p:cSldViewPr snapToGrid="0">
      <p:cViewPr varScale="1">
        <p:scale>
          <a:sx n="104" d="100"/>
          <a:sy n="104" d="100"/>
        </p:scale>
        <p:origin x="427" y="67"/>
      </p:cViewPr>
      <p:guideLst>
        <p:guide orient="horz" pos="288"/>
        <p:guide orient="horz" pos="1728"/>
        <p:guide orient="horz" pos="738"/>
        <p:guide orient="horz" pos="1391"/>
        <p:guide orient="horz" pos="2110"/>
        <p:guide pos="4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f4bd2034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f4bd2034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a1249ffcf0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a1249ffcf0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0569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9f2cce1e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9f2cce1e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f2cce1ec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f2cce1ec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a1249ffcf0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a1249ffcf0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a1249ffcf0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a1249ffcf0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a1249ffcf0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a1249ffcf0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1249ffc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1249ffc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a1249ffcf0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a1249ffcf0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a1249ffcf0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a1249ffcf0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53f580c57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53f580c57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f6f6f201e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8f6f6f201e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f6f6f201e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8f6f6f201e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1249ffcf0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1249ffcf0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a1249ffcf0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a1249ffcf0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a1249ffcf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a1249ffcf0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53f580c57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53f580c57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294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1249ffc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1249ffc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3076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a1249ffcf0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a1249ffcf0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579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a1249ffcf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a1249ffcf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a1249ffcf0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a1249ffcf0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a1249ffcf0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a1249ffcf0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f6f6f201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f6f6f201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1249ffcf0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1249ffcf0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281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1249ffcf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1249ffcf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a1249ffcf0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a1249ffcf0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a1249ffcf0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a1249ffcf0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a8cc62eee0_9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a8cc62eee0_9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a1249ffcf0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a1249ffcf0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a8cc62eee0_9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a8cc62eee0_9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99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93275" y="1589075"/>
            <a:ext cx="44601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93275" y="3544775"/>
            <a:ext cx="3829200" cy="2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3293925"/>
            <a:ext cx="9144000" cy="187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457200" y="311725"/>
            <a:ext cx="8880300" cy="4894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613950" y="2188025"/>
            <a:ext cx="28071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1005546" y="146886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 hasCustomPrompt="1"/>
          </p:nvPr>
        </p:nvSpPr>
        <p:spPr>
          <a:xfrm>
            <a:off x="1005546" y="233679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/>
          </p:nvPr>
        </p:nvSpPr>
        <p:spPr>
          <a:xfrm>
            <a:off x="1613950" y="3933075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5"/>
          </p:nvPr>
        </p:nvSpPr>
        <p:spPr>
          <a:xfrm>
            <a:off x="1613950" y="1348800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/>
          </p:nvPr>
        </p:nvSpPr>
        <p:spPr>
          <a:xfrm>
            <a:off x="1613950" y="3065150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 hasCustomPrompt="1"/>
          </p:nvPr>
        </p:nvSpPr>
        <p:spPr>
          <a:xfrm>
            <a:off x="1005546" y="318521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8" hasCustomPrompt="1"/>
          </p:nvPr>
        </p:nvSpPr>
        <p:spPr>
          <a:xfrm>
            <a:off x="1005546" y="405314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1613950" y="1624345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9"/>
          </p:nvPr>
        </p:nvSpPr>
        <p:spPr>
          <a:xfrm>
            <a:off x="1613950" y="3350220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3"/>
          </p:nvPr>
        </p:nvSpPr>
        <p:spPr>
          <a:xfrm>
            <a:off x="1613950" y="246749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613950" y="421254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5220275" y="-10975"/>
            <a:ext cx="3981000" cy="515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/>
          </p:nvPr>
        </p:nvSpPr>
        <p:spPr>
          <a:xfrm>
            <a:off x="713225" y="59743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5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2452250" y="846900"/>
            <a:ext cx="6802500" cy="3449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629800" y="1592600"/>
            <a:ext cx="474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4013325" y="2263300"/>
            <a:ext cx="4362000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1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713235" y="1848025"/>
            <a:ext cx="25470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713225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4382025" y="759325"/>
            <a:ext cx="4065900" cy="4675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0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ctrTitle"/>
          </p:nvPr>
        </p:nvSpPr>
        <p:spPr>
          <a:xfrm>
            <a:off x="1690800" y="1412200"/>
            <a:ext cx="57624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"/>
          </p:nvPr>
        </p:nvSpPr>
        <p:spPr>
          <a:xfrm>
            <a:off x="2105100" y="2523638"/>
            <a:ext cx="49338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/>
          <p:nvPr/>
        </p:nvSpPr>
        <p:spPr>
          <a:xfrm rot="5400000">
            <a:off x="4050300" y="-2295925"/>
            <a:ext cx="1043400" cy="548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-82775" y="467600"/>
            <a:ext cx="9356400" cy="4146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_1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 idx="2"/>
          </p:nvPr>
        </p:nvSpPr>
        <p:spPr>
          <a:xfrm>
            <a:off x="1882875" y="15852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1"/>
          </p:nvPr>
        </p:nvSpPr>
        <p:spPr>
          <a:xfrm>
            <a:off x="1496175" y="1852711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 idx="3"/>
          </p:nvPr>
        </p:nvSpPr>
        <p:spPr>
          <a:xfrm>
            <a:off x="1882875" y="30969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4"/>
          </p:nvPr>
        </p:nvSpPr>
        <p:spPr>
          <a:xfrm>
            <a:off x="1496175" y="3371347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5"/>
          </p:nvPr>
        </p:nvSpPr>
        <p:spPr>
          <a:xfrm>
            <a:off x="5301846" y="15852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6"/>
          </p:nvPr>
        </p:nvSpPr>
        <p:spPr>
          <a:xfrm>
            <a:off x="4915146" y="1852711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7"/>
          </p:nvPr>
        </p:nvSpPr>
        <p:spPr>
          <a:xfrm>
            <a:off x="5301846" y="309712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8"/>
          </p:nvPr>
        </p:nvSpPr>
        <p:spPr>
          <a:xfrm>
            <a:off x="4915146" y="3370902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/>
          <p:nvPr/>
        </p:nvSpPr>
        <p:spPr>
          <a:xfrm rot="5400000">
            <a:off x="-1202025" y="3496000"/>
            <a:ext cx="2762400" cy="59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97" name="Google Shape;97;p18"/>
          <p:cNvSpPr/>
          <p:nvPr/>
        </p:nvSpPr>
        <p:spPr>
          <a:xfrm>
            <a:off x="-20775" y="-790250"/>
            <a:ext cx="8839200" cy="5638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6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-344625" y="2965550"/>
            <a:ext cx="9982200" cy="2378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9"/>
          <p:cNvSpPr/>
          <p:nvPr/>
        </p:nvSpPr>
        <p:spPr>
          <a:xfrm rot="5400000">
            <a:off x="5037075" y="1553300"/>
            <a:ext cx="2378400" cy="290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01" name="Google Shape;101;p19"/>
          <p:cNvSpPr/>
          <p:nvPr/>
        </p:nvSpPr>
        <p:spPr>
          <a:xfrm rot="5400000">
            <a:off x="1728525" y="1553300"/>
            <a:ext cx="2378400" cy="290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92225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1560838" y="3204050"/>
            <a:ext cx="27432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subTitle" idx="2"/>
          </p:nvPr>
        </p:nvSpPr>
        <p:spPr>
          <a:xfrm>
            <a:off x="4839962" y="3204050"/>
            <a:ext cx="27432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title" idx="3"/>
          </p:nvPr>
        </p:nvSpPr>
        <p:spPr>
          <a:xfrm>
            <a:off x="1865338" y="2943450"/>
            <a:ext cx="21342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4"/>
          </p:nvPr>
        </p:nvSpPr>
        <p:spPr>
          <a:xfrm>
            <a:off x="5144462" y="2943450"/>
            <a:ext cx="21342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7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/>
          <p:nvPr/>
        </p:nvSpPr>
        <p:spPr>
          <a:xfrm>
            <a:off x="0" y="1856675"/>
            <a:ext cx="9144000" cy="2258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1223325" y="2791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>
            <a:off x="856875" y="3049800"/>
            <a:ext cx="23916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title" idx="2"/>
          </p:nvPr>
        </p:nvSpPr>
        <p:spPr>
          <a:xfrm>
            <a:off x="6261975" y="2791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ubTitle" idx="3"/>
          </p:nvPr>
        </p:nvSpPr>
        <p:spPr>
          <a:xfrm>
            <a:off x="5895525" y="3049800"/>
            <a:ext cx="23916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title" idx="4"/>
          </p:nvPr>
        </p:nvSpPr>
        <p:spPr>
          <a:xfrm>
            <a:off x="3752400" y="2791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ubTitle" idx="5"/>
          </p:nvPr>
        </p:nvSpPr>
        <p:spPr>
          <a:xfrm>
            <a:off x="3385950" y="3049800"/>
            <a:ext cx="23916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8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/>
        </p:nvSpPr>
        <p:spPr>
          <a:xfrm>
            <a:off x="-133350" y="2474175"/>
            <a:ext cx="9391500" cy="266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2078825" y="4183375"/>
            <a:ext cx="5229300" cy="6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31"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1223325" y="2791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ubTitle" idx="1"/>
          </p:nvPr>
        </p:nvSpPr>
        <p:spPr>
          <a:xfrm>
            <a:off x="856875" y="3049800"/>
            <a:ext cx="23916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 idx="2"/>
          </p:nvPr>
        </p:nvSpPr>
        <p:spPr>
          <a:xfrm>
            <a:off x="6261975" y="2791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3"/>
          </p:nvPr>
        </p:nvSpPr>
        <p:spPr>
          <a:xfrm>
            <a:off x="5895525" y="3049800"/>
            <a:ext cx="23916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title" idx="4"/>
          </p:nvPr>
        </p:nvSpPr>
        <p:spPr>
          <a:xfrm>
            <a:off x="3752400" y="2791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5"/>
          </p:nvPr>
        </p:nvSpPr>
        <p:spPr>
          <a:xfrm>
            <a:off x="3385950" y="3049800"/>
            <a:ext cx="23916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/>
          <p:nvPr/>
        </p:nvSpPr>
        <p:spPr>
          <a:xfrm>
            <a:off x="-435375" y="4086550"/>
            <a:ext cx="2205300" cy="42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2"/>
          <p:cNvSpPr/>
          <p:nvPr/>
        </p:nvSpPr>
        <p:spPr>
          <a:xfrm>
            <a:off x="836811" y="1958850"/>
            <a:ext cx="2421600" cy="210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2"/>
          <p:cNvSpPr/>
          <p:nvPr/>
        </p:nvSpPr>
        <p:spPr>
          <a:xfrm>
            <a:off x="3361200" y="1958850"/>
            <a:ext cx="2421600" cy="210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2"/>
          <p:cNvSpPr/>
          <p:nvPr/>
        </p:nvSpPr>
        <p:spPr>
          <a:xfrm>
            <a:off x="5885589" y="1958850"/>
            <a:ext cx="2421600" cy="210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29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1043779" y="1754375"/>
            <a:ext cx="18975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1"/>
          </p:nvPr>
        </p:nvSpPr>
        <p:spPr>
          <a:xfrm>
            <a:off x="1059229" y="2064083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 idx="2"/>
          </p:nvPr>
        </p:nvSpPr>
        <p:spPr>
          <a:xfrm>
            <a:off x="1043779" y="3204651"/>
            <a:ext cx="18975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subTitle" idx="3"/>
          </p:nvPr>
        </p:nvSpPr>
        <p:spPr>
          <a:xfrm>
            <a:off x="1059229" y="35382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 idx="4"/>
          </p:nvPr>
        </p:nvSpPr>
        <p:spPr>
          <a:xfrm>
            <a:off x="3631360" y="1754375"/>
            <a:ext cx="18819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5"/>
          </p:nvPr>
        </p:nvSpPr>
        <p:spPr>
          <a:xfrm>
            <a:off x="3639010" y="2064076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 idx="6"/>
          </p:nvPr>
        </p:nvSpPr>
        <p:spPr>
          <a:xfrm>
            <a:off x="3631360" y="3204651"/>
            <a:ext cx="18819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7"/>
          </p:nvPr>
        </p:nvSpPr>
        <p:spPr>
          <a:xfrm>
            <a:off x="3639010" y="35382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 idx="8"/>
          </p:nvPr>
        </p:nvSpPr>
        <p:spPr>
          <a:xfrm>
            <a:off x="6215127" y="1754375"/>
            <a:ext cx="18756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9"/>
          </p:nvPr>
        </p:nvSpPr>
        <p:spPr>
          <a:xfrm>
            <a:off x="6219627" y="2064076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13"/>
          </p:nvPr>
        </p:nvSpPr>
        <p:spPr>
          <a:xfrm>
            <a:off x="6215127" y="3204651"/>
            <a:ext cx="18756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14"/>
          </p:nvPr>
        </p:nvSpPr>
        <p:spPr>
          <a:xfrm>
            <a:off x="6219627" y="35382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15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85925" y="-195075"/>
            <a:ext cx="4584300" cy="5510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632475" y="2260992"/>
            <a:ext cx="342360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998750" y="1886475"/>
            <a:ext cx="3057300" cy="1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300"/>
              <a:buNone/>
              <a:defRPr sz="20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809175" y="3062708"/>
            <a:ext cx="3246900" cy="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-166250" y="748875"/>
            <a:ext cx="9005100" cy="3657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32"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862450" y="3248250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424450" y="3506993"/>
            <a:ext cx="26397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2"/>
          </p:nvPr>
        </p:nvSpPr>
        <p:spPr>
          <a:xfrm>
            <a:off x="6525755" y="3248250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3"/>
          </p:nvPr>
        </p:nvSpPr>
        <p:spPr>
          <a:xfrm>
            <a:off x="6087755" y="3506993"/>
            <a:ext cx="26397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4"/>
          </p:nvPr>
        </p:nvSpPr>
        <p:spPr>
          <a:xfrm>
            <a:off x="3690150" y="3248250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5"/>
          </p:nvPr>
        </p:nvSpPr>
        <p:spPr>
          <a:xfrm>
            <a:off x="3252150" y="3506993"/>
            <a:ext cx="26397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4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/>
          <p:nvPr/>
        </p:nvSpPr>
        <p:spPr>
          <a:xfrm rot="5400000">
            <a:off x="3089175" y="-1088700"/>
            <a:ext cx="3154500" cy="933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41079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5"/>
          <p:cNvSpPr/>
          <p:nvPr/>
        </p:nvSpPr>
        <p:spPr>
          <a:xfrm>
            <a:off x="804975" y="-555475"/>
            <a:ext cx="2675700" cy="5143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_1_2"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title" idx="2"/>
          </p:nvPr>
        </p:nvSpPr>
        <p:spPr>
          <a:xfrm>
            <a:off x="1603221" y="1785405"/>
            <a:ext cx="15111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subTitle" idx="1"/>
          </p:nvPr>
        </p:nvSpPr>
        <p:spPr>
          <a:xfrm>
            <a:off x="1613925" y="2056580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title" idx="3"/>
          </p:nvPr>
        </p:nvSpPr>
        <p:spPr>
          <a:xfrm>
            <a:off x="1603125" y="3477975"/>
            <a:ext cx="15111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subTitle" idx="4"/>
          </p:nvPr>
        </p:nvSpPr>
        <p:spPr>
          <a:xfrm>
            <a:off x="1613330" y="3740601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title" idx="5"/>
          </p:nvPr>
        </p:nvSpPr>
        <p:spPr>
          <a:xfrm>
            <a:off x="5032000" y="1785405"/>
            <a:ext cx="15111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ubTitle" idx="6"/>
          </p:nvPr>
        </p:nvSpPr>
        <p:spPr>
          <a:xfrm>
            <a:off x="5032825" y="2056580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title" idx="7"/>
          </p:nvPr>
        </p:nvSpPr>
        <p:spPr>
          <a:xfrm>
            <a:off x="5022125" y="3478125"/>
            <a:ext cx="15111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8"/>
          </p:nvPr>
        </p:nvSpPr>
        <p:spPr>
          <a:xfrm>
            <a:off x="5032825" y="3740156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3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>
            <a:spLocks noGrp="1"/>
          </p:cNvSpPr>
          <p:nvPr>
            <p:ph type="subTitle" idx="1"/>
          </p:nvPr>
        </p:nvSpPr>
        <p:spPr>
          <a:xfrm>
            <a:off x="653699" y="3064975"/>
            <a:ext cx="228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subTitle" idx="2"/>
          </p:nvPr>
        </p:nvSpPr>
        <p:spPr>
          <a:xfrm>
            <a:off x="3439674" y="3064975"/>
            <a:ext cx="228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subTitle" idx="3"/>
          </p:nvPr>
        </p:nvSpPr>
        <p:spPr>
          <a:xfrm>
            <a:off x="6203701" y="3064975"/>
            <a:ext cx="228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title" hasCustomPrompt="1"/>
          </p:nvPr>
        </p:nvSpPr>
        <p:spPr>
          <a:xfrm>
            <a:off x="588299" y="2391925"/>
            <a:ext cx="24174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3" name="Google Shape;173;p27"/>
          <p:cNvSpPr txBox="1">
            <a:spLocks noGrp="1"/>
          </p:cNvSpPr>
          <p:nvPr>
            <p:ph type="title" idx="4" hasCustomPrompt="1"/>
          </p:nvPr>
        </p:nvSpPr>
        <p:spPr>
          <a:xfrm>
            <a:off x="3363300" y="2391925"/>
            <a:ext cx="24174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27"/>
          <p:cNvSpPr txBox="1">
            <a:spLocks noGrp="1"/>
          </p:cNvSpPr>
          <p:nvPr>
            <p:ph type="title" idx="5" hasCustomPrompt="1"/>
          </p:nvPr>
        </p:nvSpPr>
        <p:spPr>
          <a:xfrm>
            <a:off x="6138301" y="2391925"/>
            <a:ext cx="24174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27"/>
          <p:cNvSpPr txBox="1">
            <a:spLocks noGrp="1"/>
          </p:cNvSpPr>
          <p:nvPr>
            <p:ph type="title" idx="6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1218075"/>
            <a:ext cx="9163200" cy="393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13225" y="1243700"/>
            <a:ext cx="7545000" cy="32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3225" y="530584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os columnas 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655381" y="454500"/>
            <a:ext cx="3810900" cy="4234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5"/>
          <p:cNvSpPr/>
          <p:nvPr/>
        </p:nvSpPr>
        <p:spPr>
          <a:xfrm>
            <a:off x="4680844" y="454500"/>
            <a:ext cx="3810900" cy="4234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986327" y="2400707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5056873" y="2400707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707377" y="1909560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3"/>
          </p:nvPr>
        </p:nvSpPr>
        <p:spPr>
          <a:xfrm>
            <a:off x="5777923" y="1909560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-672380" y="1085850"/>
            <a:ext cx="1658700" cy="99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8157670" y="3600450"/>
            <a:ext cx="1658700" cy="99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 " type="titleOnly">
  <p:cSld name="TITLE_ONLY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1077100" y="2251100"/>
            <a:ext cx="38502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077100" y="1121275"/>
            <a:ext cx="43908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0" y="1028700"/>
            <a:ext cx="9144000" cy="308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545550" y="467600"/>
            <a:ext cx="8052900" cy="4146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ctrTitle"/>
          </p:nvPr>
        </p:nvSpPr>
        <p:spPr>
          <a:xfrm>
            <a:off x="1690800" y="1412200"/>
            <a:ext cx="57624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105100" y="2523638"/>
            <a:ext cx="49338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1886250" y="1919025"/>
            <a:ext cx="5371500" cy="14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Prata"/>
              <a:buNone/>
              <a:defRPr sz="27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●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○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■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●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○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■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●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○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Font typeface="Didact Gothic"/>
              <a:buChar char="■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premium-photo/front-view-business-people-with-hands-up_7031004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premium-photo/front-view-business-people-with-hands-up_7031004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ctrTitle"/>
          </p:nvPr>
        </p:nvSpPr>
        <p:spPr>
          <a:xfrm>
            <a:off x="4188242" y="1141788"/>
            <a:ext cx="45699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700" dirty="0">
                <a:solidFill>
                  <a:schemeClr val="dk1"/>
                </a:solidFill>
              </a:rPr>
              <a:t>Как устроена опека в Израиле</a:t>
            </a:r>
            <a:endParaRPr sz="4700" dirty="0">
              <a:solidFill>
                <a:schemeClr val="dk1"/>
              </a:solidFill>
            </a:endParaRPr>
          </a:p>
        </p:txBody>
      </p:sp>
      <p:sp>
        <p:nvSpPr>
          <p:cNvPr id="191" name="Google Shape;191;p31"/>
          <p:cNvSpPr txBox="1">
            <a:spLocks noGrp="1"/>
          </p:cNvSpPr>
          <p:nvPr>
            <p:ph type="subTitle" idx="1"/>
          </p:nvPr>
        </p:nvSpPr>
        <p:spPr>
          <a:xfrm>
            <a:off x="4188242" y="3603769"/>
            <a:ext cx="4569899" cy="2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</a:rPr>
              <a:t>Зарецкая Ксения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Руководитель департамента социальной службы центра долговременного ухода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«</a:t>
            </a:r>
            <a:r>
              <a:rPr lang="ru-RU" sz="1600" dirty="0" err="1"/>
              <a:t>Рамат</a:t>
            </a:r>
            <a:r>
              <a:rPr lang="ru-RU" sz="1600" dirty="0"/>
              <a:t> </a:t>
            </a:r>
            <a:r>
              <a:rPr lang="ru-RU" sz="1600" dirty="0" err="1"/>
              <a:t>Тамир</a:t>
            </a:r>
            <a:r>
              <a:rPr lang="ru-RU" sz="1600" dirty="0"/>
              <a:t>»</a:t>
            </a:r>
            <a:endParaRPr sz="1600" dirty="0">
              <a:solidFill>
                <a:schemeClr val="dk1"/>
              </a:solidFill>
            </a:endParaRPr>
          </a:p>
        </p:txBody>
      </p:sp>
      <p:cxnSp>
        <p:nvCxnSpPr>
          <p:cNvPr id="192" name="Google Shape;192;p31"/>
          <p:cNvCxnSpPr/>
          <p:nvPr/>
        </p:nvCxnSpPr>
        <p:spPr>
          <a:xfrm>
            <a:off x="4323440" y="3038488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44DBF18-4176-4551-B5F3-BF67074E1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56" y="1106145"/>
            <a:ext cx="3604967" cy="3458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9"/>
          <p:cNvSpPr/>
          <p:nvPr/>
        </p:nvSpPr>
        <p:spPr>
          <a:xfrm rot="5400000">
            <a:off x="7065600" y="3151025"/>
            <a:ext cx="726900" cy="358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450" name="Google Shape;450;p49"/>
          <p:cNvSpPr/>
          <p:nvPr/>
        </p:nvSpPr>
        <p:spPr>
          <a:xfrm>
            <a:off x="296150" y="-282525"/>
            <a:ext cx="9506100" cy="5221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9"/>
          <p:cNvSpPr txBox="1">
            <a:spLocks noGrp="1"/>
          </p:cNvSpPr>
          <p:nvPr>
            <p:ph type="title" idx="15"/>
          </p:nvPr>
        </p:nvSpPr>
        <p:spPr>
          <a:xfrm>
            <a:off x="1922680" y="228054"/>
            <a:ext cx="5680113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hlink"/>
                </a:solidFill>
                <a:uFill>
                  <a:noFill/>
                </a:uFill>
              </a:rPr>
              <a:t>Перечень услуг - </a:t>
            </a:r>
            <a:r>
              <a:rPr lang="ru-RU" sz="2800" dirty="0"/>
              <a:t>Минздрав</a:t>
            </a:r>
            <a:endParaRPr sz="2800" dirty="0"/>
          </a:p>
        </p:txBody>
      </p:sp>
      <p:cxnSp>
        <p:nvCxnSpPr>
          <p:cNvPr id="464" name="Google Shape;464;p49"/>
          <p:cNvCxnSpPr/>
          <p:nvPr/>
        </p:nvCxnSpPr>
        <p:spPr>
          <a:xfrm>
            <a:off x="4300069" y="858704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1CFAFD-F3C9-47FF-9375-C70562CBB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245895"/>
              </p:ext>
            </p:extLst>
          </p:nvPr>
        </p:nvGraphicFramePr>
        <p:xfrm>
          <a:off x="612056" y="1094079"/>
          <a:ext cx="8177980" cy="3291840"/>
        </p:xfrm>
        <a:graphic>
          <a:graphicData uri="http://schemas.openxmlformats.org/drawingml/2006/table">
            <a:tbl>
              <a:tblPr firstRow="1" bandRow="1">
                <a:tableStyleId>{67288504-3BC0-48C1-B0BA-AC9CB1B25200}</a:tableStyleId>
              </a:tblPr>
              <a:tblGrid>
                <a:gridCol w="2632589">
                  <a:extLst>
                    <a:ext uri="{9D8B030D-6E8A-4147-A177-3AD203B41FA5}">
                      <a16:colId xmlns:a16="http://schemas.microsoft.com/office/drawing/2014/main" val="165161976"/>
                    </a:ext>
                  </a:extLst>
                </a:gridCol>
                <a:gridCol w="2735826">
                  <a:extLst>
                    <a:ext uri="{9D8B030D-6E8A-4147-A177-3AD203B41FA5}">
                      <a16:colId xmlns:a16="http://schemas.microsoft.com/office/drawing/2014/main" val="1439276908"/>
                    </a:ext>
                  </a:extLst>
                </a:gridCol>
                <a:gridCol w="2809565">
                  <a:extLst>
                    <a:ext uri="{9D8B030D-6E8A-4147-A177-3AD203B41FA5}">
                      <a16:colId xmlns:a16="http://schemas.microsoft.com/office/drawing/2014/main" val="1711846204"/>
                    </a:ext>
                  </a:extLst>
                </a:gridCol>
              </a:tblGrid>
              <a:tr h="323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Prata" panose="020B0604020202020204" charset="0"/>
                        </a:rPr>
                        <a:t>Проживание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latin typeface="Prata" panose="020B0604020202020204" charset="0"/>
                          <a:cs typeface="Arial"/>
                          <a:sym typeface="Arial"/>
                        </a:rPr>
                        <a:t>Трудоустройство</a:t>
                      </a:r>
                      <a:endParaRPr lang="en-IL" sz="1600" b="0" i="0" u="none" strike="noStrike" cap="none" dirty="0">
                        <a:solidFill>
                          <a:srgbClr val="000000"/>
                        </a:solidFill>
                        <a:latin typeface="Prata" panose="020B0604020202020204" charset="0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latin typeface="Prata" panose="020B0604020202020204" charset="0"/>
                          <a:cs typeface="Arial"/>
                          <a:sym typeface="Arial"/>
                        </a:rPr>
                        <a:t>Дополнительные услуги</a:t>
                      </a:r>
                      <a:endParaRPr lang="en-IL" sz="1800" b="0" i="0" u="none" strike="noStrike" cap="none" dirty="0">
                        <a:solidFill>
                          <a:srgbClr val="000000"/>
                        </a:solidFill>
                        <a:latin typeface="Prata" panose="020B0604020202020204" charset="0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778388"/>
                  </a:ext>
                </a:extLst>
              </a:tr>
              <a:tr h="137383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 err="1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Ассистированое</a:t>
                      </a: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 проживание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Дома общего проживания (хостелы) до 25 человек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---</a:t>
                      </a:r>
                      <a:endParaRPr lang="ru-RU" sz="1400" b="0" i="0" u="none" strike="noStrike" cap="none" dirty="0">
                        <a:solidFill>
                          <a:srgbClr val="000000"/>
                        </a:solidFill>
                        <a:latin typeface="Didact Gothic" panose="020B060402020202020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Для проживающих с семьей возможность сопровождения помощником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Льготы при адаптации жилья для самостоятельного проживания</a:t>
                      </a:r>
                      <a:endParaRPr lang="en-IL" sz="1400" b="0" i="0" u="none" strike="noStrike" cap="none" dirty="0">
                        <a:solidFill>
                          <a:srgbClr val="000000"/>
                        </a:solidFill>
                        <a:latin typeface="Didact Gothic" panose="020B060402020202020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Специализированные центры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Интеграция в частные или государственные компании по установленным квотам</a:t>
                      </a:r>
                      <a:endParaRPr lang="en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Содействие в получении элементарного образования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Адаптированное высшее образование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Социальные центры дневного прибывания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Стоматология</a:t>
                      </a:r>
                      <a:endParaRPr lang="en-IL" sz="1400" b="0" i="0" u="none" strike="noStrike" cap="none" dirty="0">
                        <a:solidFill>
                          <a:srgbClr val="000000"/>
                        </a:solidFill>
                        <a:latin typeface="Didact Gothic" panose="020B0604020202020204" charset="0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075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9257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3946890" y="893616"/>
            <a:ext cx="474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dirty="0"/>
              <a:t>Кейс менеджер</a:t>
            </a:r>
            <a:endParaRPr dirty="0"/>
          </a:p>
        </p:txBody>
      </p:sp>
      <p:sp>
        <p:nvSpPr>
          <p:cNvPr id="233" name="Google Shape;233;p35"/>
          <p:cNvSpPr txBox="1">
            <a:spLocks noGrp="1"/>
          </p:cNvSpPr>
          <p:nvPr>
            <p:ph type="subTitle" idx="1"/>
          </p:nvPr>
        </p:nvSpPr>
        <p:spPr>
          <a:xfrm>
            <a:off x="3498893" y="1680741"/>
            <a:ext cx="5064307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</a:pPr>
            <a:r>
              <a:rPr lang="ru-RU" sz="1600" dirty="0"/>
              <a:t>Социальный координатор, который совместно с подопечным и семьей составляет и утверждает план ухода.</a:t>
            </a: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</a:pPr>
            <a:r>
              <a:rPr lang="ru-RU" sz="1600" dirty="0"/>
              <a:t>План пересматривается раз в год или по мере обращения клиента и / или его семьи.</a:t>
            </a: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</a:pPr>
            <a:r>
              <a:rPr lang="ru-RU" sz="1600" dirty="0"/>
              <a:t>Сопровождающий социальный координатор выдает рекомендацию по вопросам опеки.</a:t>
            </a:r>
          </a:p>
          <a:p>
            <a:pPr marL="0" lvl="0" indent="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34" name="Google Shape;234;p35"/>
          <p:cNvCxnSpPr/>
          <p:nvPr/>
        </p:nvCxnSpPr>
        <p:spPr>
          <a:xfrm>
            <a:off x="4013325" y="1766032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17912B2-F42E-4B3B-B582-75B0A7E733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99"/>
          <a:stretch/>
        </p:blipFill>
        <p:spPr>
          <a:xfrm>
            <a:off x="566087" y="1104900"/>
            <a:ext cx="2724211" cy="29527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"/>
          <p:cNvSpPr txBox="1">
            <a:spLocks noGrp="1"/>
          </p:cNvSpPr>
          <p:nvPr>
            <p:ph type="ctrTitle"/>
          </p:nvPr>
        </p:nvSpPr>
        <p:spPr>
          <a:xfrm>
            <a:off x="1690800" y="1412200"/>
            <a:ext cx="57624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0" dirty="0"/>
              <a:t>Опека</a:t>
            </a:r>
            <a:endParaRPr lang="en-US" sz="7000" dirty="0"/>
          </a:p>
        </p:txBody>
      </p:sp>
      <p:sp>
        <p:nvSpPr>
          <p:cNvPr id="269" name="Google Shape;269;p38"/>
          <p:cNvSpPr txBox="1">
            <a:spLocks noGrp="1"/>
          </p:cNvSpPr>
          <p:nvPr>
            <p:ph type="subTitle" idx="1"/>
          </p:nvPr>
        </p:nvSpPr>
        <p:spPr>
          <a:xfrm>
            <a:off x="1194952" y="2886815"/>
            <a:ext cx="6902246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Didact Gothic"/>
                <a:ea typeface="Didact Gothic"/>
                <a:cs typeface="Didact Gothic"/>
                <a:sym typeface="Didact Gothic"/>
              </a:rPr>
              <a:t>Отношения между опекуном и подопечным регулируются законом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Didact Gothic"/>
                <a:ea typeface="Didact Gothic"/>
                <a:cs typeface="Didact Gothic"/>
                <a:sym typeface="Didact Gothic"/>
              </a:rPr>
              <a:t>«О юридической правоспособности, опеке и попечительстве» 1962 года. </a:t>
            </a:r>
            <a:endParaRPr lang="en-GB" sz="1600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270" name="Google Shape;270;p38"/>
          <p:cNvCxnSpPr/>
          <p:nvPr/>
        </p:nvCxnSpPr>
        <p:spPr>
          <a:xfrm>
            <a:off x="3777150" y="2486734"/>
            <a:ext cx="1589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38"/>
          <p:cNvCxnSpPr/>
          <p:nvPr/>
        </p:nvCxnSpPr>
        <p:spPr>
          <a:xfrm>
            <a:off x="3998975" y="2486731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4"/>
          <p:cNvSpPr txBox="1">
            <a:spLocks noGrp="1"/>
          </p:cNvSpPr>
          <p:nvPr>
            <p:ph type="title"/>
          </p:nvPr>
        </p:nvSpPr>
        <p:spPr>
          <a:xfrm>
            <a:off x="936997" y="284578"/>
            <a:ext cx="7130369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 апреле 2016 были приняты важные поправки в закон об опеке </a:t>
            </a:r>
            <a:endParaRPr lang="en-US" dirty="0"/>
          </a:p>
        </p:txBody>
      </p:sp>
      <p:sp>
        <p:nvSpPr>
          <p:cNvPr id="325" name="Google Shape;325;p44"/>
          <p:cNvSpPr txBox="1">
            <a:spLocks noGrp="1"/>
          </p:cNvSpPr>
          <p:nvPr>
            <p:ph type="title" idx="3"/>
          </p:nvPr>
        </p:nvSpPr>
        <p:spPr>
          <a:xfrm>
            <a:off x="1865338" y="2641109"/>
            <a:ext cx="21342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Ранее</a:t>
            </a:r>
            <a:endParaRPr dirty="0"/>
          </a:p>
        </p:txBody>
      </p:sp>
      <p:sp>
        <p:nvSpPr>
          <p:cNvPr id="326" name="Google Shape;326;p44"/>
          <p:cNvSpPr txBox="1">
            <a:spLocks noGrp="1"/>
          </p:cNvSpPr>
          <p:nvPr>
            <p:ph type="subTitle" idx="1"/>
          </p:nvPr>
        </p:nvSpPr>
        <p:spPr>
          <a:xfrm>
            <a:off x="1560839" y="3049037"/>
            <a:ext cx="27432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Закон позволял назначить опекуна любому человеку, который не в состоянии позаботиться о своих делах</a:t>
            </a:r>
            <a:endParaRPr dirty="0"/>
          </a:p>
        </p:txBody>
      </p:sp>
      <p:sp>
        <p:nvSpPr>
          <p:cNvPr id="327" name="Google Shape;327;p44"/>
          <p:cNvSpPr txBox="1">
            <a:spLocks noGrp="1"/>
          </p:cNvSpPr>
          <p:nvPr>
            <p:ph type="title" idx="4"/>
          </p:nvPr>
        </p:nvSpPr>
        <p:spPr>
          <a:xfrm>
            <a:off x="5144462" y="2641109"/>
            <a:ext cx="21342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Теперь</a:t>
            </a:r>
            <a:endParaRPr dirty="0"/>
          </a:p>
        </p:txBody>
      </p:sp>
      <p:sp>
        <p:nvSpPr>
          <p:cNvPr id="328" name="Google Shape;328;p44"/>
          <p:cNvSpPr txBox="1">
            <a:spLocks noGrp="1"/>
          </p:cNvSpPr>
          <p:nvPr>
            <p:ph type="subTitle" idx="2"/>
          </p:nvPr>
        </p:nvSpPr>
        <p:spPr>
          <a:xfrm>
            <a:off x="4839962" y="3012167"/>
            <a:ext cx="27432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lnSpc>
                <a:spcPct val="107000"/>
              </a:lnSpc>
              <a:spcAft>
                <a:spcPts val="800"/>
              </a:spcAft>
            </a:pPr>
            <a:r>
              <a:rPr lang="ru-RU" dirty="0"/>
              <a:t>Обоснованная необходимость</a:t>
            </a:r>
          </a:p>
          <a:p>
            <a:pPr marL="139700" indent="0">
              <a:lnSpc>
                <a:spcPct val="107000"/>
              </a:lnSpc>
              <a:spcAft>
                <a:spcPts val="800"/>
              </a:spcAft>
            </a:pPr>
            <a:r>
              <a:rPr lang="ru-RU" dirty="0"/>
              <a:t>Предпочтение наименее ограничивающих альтернатив</a:t>
            </a:r>
            <a:endParaRPr lang="en-IL" dirty="0"/>
          </a:p>
        </p:txBody>
      </p:sp>
      <p:sp>
        <p:nvSpPr>
          <p:cNvPr id="329" name="Google Shape;329;p44"/>
          <p:cNvSpPr/>
          <p:nvPr/>
        </p:nvSpPr>
        <p:spPr>
          <a:xfrm>
            <a:off x="2628323" y="1969628"/>
            <a:ext cx="578822" cy="528611"/>
          </a:xfrm>
          <a:custGeom>
            <a:avLst/>
            <a:gdLst/>
            <a:ahLst/>
            <a:cxnLst/>
            <a:rect l="l" t="t" r="r" b="b"/>
            <a:pathLst>
              <a:path w="13038" h="11907" extrusionOk="0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44"/>
          <p:cNvGrpSpPr/>
          <p:nvPr/>
        </p:nvGrpSpPr>
        <p:grpSpPr>
          <a:xfrm>
            <a:off x="6000788" y="1974511"/>
            <a:ext cx="333060" cy="518643"/>
            <a:chOff x="2722090" y="2890162"/>
            <a:chExt cx="238770" cy="371841"/>
          </a:xfrm>
        </p:grpSpPr>
        <p:sp>
          <p:nvSpPr>
            <p:cNvPr id="331" name="Google Shape;331;p44"/>
            <p:cNvSpPr/>
            <p:nvPr/>
          </p:nvSpPr>
          <p:spPr>
            <a:xfrm>
              <a:off x="2722090" y="2890162"/>
              <a:ext cx="238770" cy="371841"/>
            </a:xfrm>
            <a:custGeom>
              <a:avLst/>
              <a:gdLst/>
              <a:ahLst/>
              <a:cxnLst/>
              <a:rect l="l" t="t" r="r" b="b"/>
              <a:pathLst>
                <a:path w="7502" h="11683" extrusionOk="0">
                  <a:moveTo>
                    <a:pt x="3835" y="372"/>
                  </a:moveTo>
                  <a:lnTo>
                    <a:pt x="3966" y="419"/>
                  </a:lnTo>
                  <a:cubicBezTo>
                    <a:pt x="4132" y="491"/>
                    <a:pt x="4251" y="634"/>
                    <a:pt x="4347" y="848"/>
                  </a:cubicBezTo>
                  <a:cubicBezTo>
                    <a:pt x="4168" y="812"/>
                    <a:pt x="4001" y="788"/>
                    <a:pt x="3835" y="777"/>
                  </a:cubicBezTo>
                  <a:lnTo>
                    <a:pt x="3835" y="372"/>
                  </a:lnTo>
                  <a:close/>
                  <a:moveTo>
                    <a:pt x="6609" y="9135"/>
                  </a:moveTo>
                  <a:cubicBezTo>
                    <a:pt x="6716" y="9135"/>
                    <a:pt x="6799" y="9230"/>
                    <a:pt x="6799" y="9337"/>
                  </a:cubicBezTo>
                  <a:lnTo>
                    <a:pt x="6799" y="9528"/>
                  </a:lnTo>
                  <a:lnTo>
                    <a:pt x="6609" y="9528"/>
                  </a:lnTo>
                  <a:cubicBezTo>
                    <a:pt x="6513" y="9528"/>
                    <a:pt x="6442" y="9599"/>
                    <a:pt x="6442" y="9694"/>
                  </a:cubicBezTo>
                  <a:cubicBezTo>
                    <a:pt x="6442" y="9778"/>
                    <a:pt x="6513" y="9849"/>
                    <a:pt x="6609" y="9849"/>
                  </a:cubicBezTo>
                  <a:lnTo>
                    <a:pt x="6978" y="9849"/>
                  </a:lnTo>
                  <a:cubicBezTo>
                    <a:pt x="7085" y="9849"/>
                    <a:pt x="7168" y="9944"/>
                    <a:pt x="7168" y="10040"/>
                  </a:cubicBezTo>
                  <a:lnTo>
                    <a:pt x="7168" y="11147"/>
                  </a:lnTo>
                  <a:cubicBezTo>
                    <a:pt x="7156" y="11266"/>
                    <a:pt x="7073" y="11361"/>
                    <a:pt x="6966" y="11361"/>
                  </a:cubicBezTo>
                  <a:lnTo>
                    <a:pt x="1477" y="11361"/>
                  </a:lnTo>
                  <a:cubicBezTo>
                    <a:pt x="1370" y="11361"/>
                    <a:pt x="1275" y="11266"/>
                    <a:pt x="1275" y="11159"/>
                  </a:cubicBezTo>
                  <a:lnTo>
                    <a:pt x="1275" y="10063"/>
                  </a:lnTo>
                  <a:cubicBezTo>
                    <a:pt x="1275" y="9956"/>
                    <a:pt x="1370" y="9873"/>
                    <a:pt x="1477" y="9873"/>
                  </a:cubicBezTo>
                  <a:lnTo>
                    <a:pt x="5859" y="9873"/>
                  </a:lnTo>
                  <a:cubicBezTo>
                    <a:pt x="5954" y="9873"/>
                    <a:pt x="6025" y="9790"/>
                    <a:pt x="6025" y="9706"/>
                  </a:cubicBezTo>
                  <a:cubicBezTo>
                    <a:pt x="6025" y="9611"/>
                    <a:pt x="5954" y="9540"/>
                    <a:pt x="5859" y="9540"/>
                  </a:cubicBezTo>
                  <a:lnTo>
                    <a:pt x="1656" y="9540"/>
                  </a:lnTo>
                  <a:lnTo>
                    <a:pt x="1656" y="9337"/>
                  </a:lnTo>
                  <a:cubicBezTo>
                    <a:pt x="1656" y="9230"/>
                    <a:pt x="1739" y="9135"/>
                    <a:pt x="1846" y="9135"/>
                  </a:cubicBezTo>
                  <a:close/>
                  <a:moveTo>
                    <a:pt x="3739" y="1"/>
                  </a:moveTo>
                  <a:cubicBezTo>
                    <a:pt x="3703" y="1"/>
                    <a:pt x="3678" y="3"/>
                    <a:pt x="3668" y="3"/>
                  </a:cubicBezTo>
                  <a:cubicBezTo>
                    <a:pt x="3585" y="15"/>
                    <a:pt x="3513" y="74"/>
                    <a:pt x="3513" y="157"/>
                  </a:cubicBezTo>
                  <a:lnTo>
                    <a:pt x="3513" y="729"/>
                  </a:lnTo>
                  <a:cubicBezTo>
                    <a:pt x="3438" y="725"/>
                    <a:pt x="3373" y="724"/>
                    <a:pt x="3319" y="724"/>
                  </a:cubicBezTo>
                  <a:cubicBezTo>
                    <a:pt x="3210" y="724"/>
                    <a:pt x="3144" y="729"/>
                    <a:pt x="3120" y="729"/>
                  </a:cubicBezTo>
                  <a:cubicBezTo>
                    <a:pt x="3037" y="729"/>
                    <a:pt x="2954" y="812"/>
                    <a:pt x="2954" y="908"/>
                  </a:cubicBezTo>
                  <a:cubicBezTo>
                    <a:pt x="2954" y="991"/>
                    <a:pt x="3049" y="1074"/>
                    <a:pt x="3132" y="1074"/>
                  </a:cubicBezTo>
                  <a:cubicBezTo>
                    <a:pt x="3135" y="1074"/>
                    <a:pt x="3172" y="1073"/>
                    <a:pt x="3236" y="1073"/>
                  </a:cubicBezTo>
                  <a:cubicBezTo>
                    <a:pt x="3649" y="1073"/>
                    <a:pt x="5188" y="1135"/>
                    <a:pt x="6156" y="2062"/>
                  </a:cubicBezTo>
                  <a:cubicBezTo>
                    <a:pt x="6704" y="2586"/>
                    <a:pt x="6978" y="3301"/>
                    <a:pt x="6978" y="4194"/>
                  </a:cubicBezTo>
                  <a:cubicBezTo>
                    <a:pt x="6978" y="5158"/>
                    <a:pt x="6764" y="5753"/>
                    <a:pt x="6549" y="6408"/>
                  </a:cubicBezTo>
                  <a:cubicBezTo>
                    <a:pt x="6323" y="7063"/>
                    <a:pt x="6085" y="7742"/>
                    <a:pt x="6073" y="8778"/>
                  </a:cubicBezTo>
                  <a:lnTo>
                    <a:pt x="2120" y="8778"/>
                  </a:lnTo>
                  <a:cubicBezTo>
                    <a:pt x="2084" y="8694"/>
                    <a:pt x="2025" y="8492"/>
                    <a:pt x="2025" y="8218"/>
                  </a:cubicBezTo>
                  <a:cubicBezTo>
                    <a:pt x="2025" y="7766"/>
                    <a:pt x="2299" y="6730"/>
                    <a:pt x="4168" y="4860"/>
                  </a:cubicBezTo>
                  <a:cubicBezTo>
                    <a:pt x="4227" y="4801"/>
                    <a:pt x="4227" y="4729"/>
                    <a:pt x="4192" y="4658"/>
                  </a:cubicBezTo>
                  <a:cubicBezTo>
                    <a:pt x="4157" y="4606"/>
                    <a:pt x="4109" y="4573"/>
                    <a:pt x="4058" y="4573"/>
                  </a:cubicBezTo>
                  <a:cubicBezTo>
                    <a:pt x="4040" y="4573"/>
                    <a:pt x="4020" y="4577"/>
                    <a:pt x="4001" y="4587"/>
                  </a:cubicBezTo>
                  <a:cubicBezTo>
                    <a:pt x="4001" y="4587"/>
                    <a:pt x="3902" y="4611"/>
                    <a:pt x="3741" y="4611"/>
                  </a:cubicBezTo>
                  <a:cubicBezTo>
                    <a:pt x="3530" y="4611"/>
                    <a:pt x="3214" y="4569"/>
                    <a:pt x="2882" y="4372"/>
                  </a:cubicBezTo>
                  <a:cubicBezTo>
                    <a:pt x="2803" y="4328"/>
                    <a:pt x="2715" y="4306"/>
                    <a:pt x="2627" y="4306"/>
                  </a:cubicBezTo>
                  <a:cubicBezTo>
                    <a:pt x="2503" y="4306"/>
                    <a:pt x="2379" y="4348"/>
                    <a:pt x="2275" y="4432"/>
                  </a:cubicBezTo>
                  <a:cubicBezTo>
                    <a:pt x="2058" y="4611"/>
                    <a:pt x="1655" y="4842"/>
                    <a:pt x="1053" y="4842"/>
                  </a:cubicBezTo>
                  <a:cubicBezTo>
                    <a:pt x="895" y="4842"/>
                    <a:pt x="723" y="4826"/>
                    <a:pt x="537" y="4789"/>
                  </a:cubicBezTo>
                  <a:lnTo>
                    <a:pt x="382" y="4075"/>
                  </a:lnTo>
                  <a:lnTo>
                    <a:pt x="2156" y="2301"/>
                  </a:lnTo>
                  <a:cubicBezTo>
                    <a:pt x="2180" y="2277"/>
                    <a:pt x="2203" y="2229"/>
                    <a:pt x="2203" y="2193"/>
                  </a:cubicBezTo>
                  <a:lnTo>
                    <a:pt x="2203" y="1967"/>
                  </a:lnTo>
                  <a:cubicBezTo>
                    <a:pt x="2203" y="1860"/>
                    <a:pt x="2275" y="1789"/>
                    <a:pt x="2382" y="1777"/>
                  </a:cubicBezTo>
                  <a:cubicBezTo>
                    <a:pt x="2501" y="1764"/>
                    <a:pt x="2692" y="1750"/>
                    <a:pt x="2929" y="1750"/>
                  </a:cubicBezTo>
                  <a:cubicBezTo>
                    <a:pt x="3355" y="1750"/>
                    <a:pt x="3928" y="1796"/>
                    <a:pt x="4501" y="1979"/>
                  </a:cubicBezTo>
                  <a:cubicBezTo>
                    <a:pt x="4522" y="1987"/>
                    <a:pt x="4544" y="1991"/>
                    <a:pt x="4565" y="1991"/>
                  </a:cubicBezTo>
                  <a:cubicBezTo>
                    <a:pt x="4639" y="1991"/>
                    <a:pt x="4706" y="1943"/>
                    <a:pt x="4716" y="1860"/>
                  </a:cubicBezTo>
                  <a:cubicBezTo>
                    <a:pt x="4739" y="1777"/>
                    <a:pt x="4704" y="1670"/>
                    <a:pt x="4597" y="1658"/>
                  </a:cubicBezTo>
                  <a:cubicBezTo>
                    <a:pt x="3956" y="1457"/>
                    <a:pt x="3315" y="1408"/>
                    <a:pt x="2856" y="1408"/>
                  </a:cubicBezTo>
                  <a:cubicBezTo>
                    <a:pt x="2632" y="1408"/>
                    <a:pt x="2451" y="1420"/>
                    <a:pt x="2334" y="1431"/>
                  </a:cubicBezTo>
                  <a:cubicBezTo>
                    <a:pt x="2049" y="1455"/>
                    <a:pt x="1846" y="1681"/>
                    <a:pt x="1846" y="1967"/>
                  </a:cubicBezTo>
                  <a:lnTo>
                    <a:pt x="1846" y="2110"/>
                  </a:lnTo>
                  <a:lnTo>
                    <a:pt x="60" y="3896"/>
                  </a:lnTo>
                  <a:cubicBezTo>
                    <a:pt x="13" y="3944"/>
                    <a:pt x="1" y="4003"/>
                    <a:pt x="13" y="4051"/>
                  </a:cubicBezTo>
                  <a:lnTo>
                    <a:pt x="191" y="4956"/>
                  </a:lnTo>
                  <a:cubicBezTo>
                    <a:pt x="203" y="5015"/>
                    <a:pt x="251" y="5075"/>
                    <a:pt x="310" y="5087"/>
                  </a:cubicBezTo>
                  <a:cubicBezTo>
                    <a:pt x="569" y="5151"/>
                    <a:pt x="806" y="5178"/>
                    <a:pt x="1022" y="5178"/>
                  </a:cubicBezTo>
                  <a:cubicBezTo>
                    <a:pt x="1722" y="5178"/>
                    <a:pt x="2199" y="4897"/>
                    <a:pt x="2453" y="4706"/>
                  </a:cubicBezTo>
                  <a:cubicBezTo>
                    <a:pt x="2497" y="4669"/>
                    <a:pt x="2550" y="4655"/>
                    <a:pt x="2598" y="4655"/>
                  </a:cubicBezTo>
                  <a:cubicBezTo>
                    <a:pt x="2628" y="4655"/>
                    <a:pt x="2657" y="4661"/>
                    <a:pt x="2680" y="4670"/>
                  </a:cubicBezTo>
                  <a:cubicBezTo>
                    <a:pt x="3001" y="4872"/>
                    <a:pt x="3335" y="4932"/>
                    <a:pt x="3573" y="4944"/>
                  </a:cubicBezTo>
                  <a:cubicBezTo>
                    <a:pt x="1977" y="6611"/>
                    <a:pt x="1632" y="7635"/>
                    <a:pt x="1632" y="8218"/>
                  </a:cubicBezTo>
                  <a:cubicBezTo>
                    <a:pt x="1632" y="8456"/>
                    <a:pt x="1680" y="8647"/>
                    <a:pt x="1727" y="8778"/>
                  </a:cubicBezTo>
                  <a:cubicBezTo>
                    <a:pt x="1465" y="8825"/>
                    <a:pt x="1275" y="9051"/>
                    <a:pt x="1275" y="9313"/>
                  </a:cubicBezTo>
                  <a:lnTo>
                    <a:pt x="1275" y="9540"/>
                  </a:lnTo>
                  <a:cubicBezTo>
                    <a:pt x="1072" y="9611"/>
                    <a:pt x="906" y="9801"/>
                    <a:pt x="906" y="10040"/>
                  </a:cubicBezTo>
                  <a:lnTo>
                    <a:pt x="906" y="11147"/>
                  </a:lnTo>
                  <a:cubicBezTo>
                    <a:pt x="906" y="11445"/>
                    <a:pt x="1144" y="11683"/>
                    <a:pt x="1441" y="11683"/>
                  </a:cubicBezTo>
                  <a:lnTo>
                    <a:pt x="6930" y="11683"/>
                  </a:lnTo>
                  <a:cubicBezTo>
                    <a:pt x="7228" y="11683"/>
                    <a:pt x="7466" y="11445"/>
                    <a:pt x="7466" y="11147"/>
                  </a:cubicBezTo>
                  <a:lnTo>
                    <a:pt x="7466" y="10040"/>
                  </a:lnTo>
                  <a:cubicBezTo>
                    <a:pt x="7502" y="9825"/>
                    <a:pt x="7347" y="9611"/>
                    <a:pt x="7145" y="9551"/>
                  </a:cubicBezTo>
                  <a:lnTo>
                    <a:pt x="7145" y="9337"/>
                  </a:lnTo>
                  <a:cubicBezTo>
                    <a:pt x="7145" y="9039"/>
                    <a:pt x="6906" y="8801"/>
                    <a:pt x="6609" y="8801"/>
                  </a:cubicBezTo>
                  <a:lnTo>
                    <a:pt x="6418" y="8801"/>
                  </a:lnTo>
                  <a:cubicBezTo>
                    <a:pt x="6442" y="7801"/>
                    <a:pt x="6656" y="7158"/>
                    <a:pt x="6871" y="6527"/>
                  </a:cubicBezTo>
                  <a:cubicBezTo>
                    <a:pt x="7097" y="5896"/>
                    <a:pt x="7323" y="5229"/>
                    <a:pt x="7323" y="4206"/>
                  </a:cubicBezTo>
                  <a:cubicBezTo>
                    <a:pt x="7323" y="3229"/>
                    <a:pt x="7014" y="2420"/>
                    <a:pt x="6394" y="1824"/>
                  </a:cubicBezTo>
                  <a:cubicBezTo>
                    <a:pt x="5906" y="1372"/>
                    <a:pt x="5299" y="1098"/>
                    <a:pt x="4751" y="931"/>
                  </a:cubicBezTo>
                  <a:cubicBezTo>
                    <a:pt x="4632" y="431"/>
                    <a:pt x="4358" y="205"/>
                    <a:pt x="4156" y="98"/>
                  </a:cubicBezTo>
                  <a:cubicBezTo>
                    <a:pt x="3986" y="13"/>
                    <a:pt x="3828" y="1"/>
                    <a:pt x="3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2882023" y="2951111"/>
              <a:ext cx="21993" cy="16837"/>
            </a:xfrm>
            <a:custGeom>
              <a:avLst/>
              <a:gdLst/>
              <a:ahLst/>
              <a:cxnLst/>
              <a:rect l="l" t="t" r="r" b="b"/>
              <a:pathLst>
                <a:path w="691" h="529" extrusionOk="0">
                  <a:moveTo>
                    <a:pt x="202" y="0"/>
                  </a:moveTo>
                  <a:cubicBezTo>
                    <a:pt x="138" y="0"/>
                    <a:pt x="81" y="30"/>
                    <a:pt x="48" y="88"/>
                  </a:cubicBezTo>
                  <a:cubicBezTo>
                    <a:pt x="0" y="183"/>
                    <a:pt x="36" y="290"/>
                    <a:pt x="119" y="338"/>
                  </a:cubicBezTo>
                  <a:cubicBezTo>
                    <a:pt x="215" y="374"/>
                    <a:pt x="298" y="433"/>
                    <a:pt x="393" y="493"/>
                  </a:cubicBezTo>
                  <a:cubicBezTo>
                    <a:pt x="417" y="517"/>
                    <a:pt x="453" y="528"/>
                    <a:pt x="476" y="528"/>
                  </a:cubicBezTo>
                  <a:cubicBezTo>
                    <a:pt x="536" y="528"/>
                    <a:pt x="584" y="493"/>
                    <a:pt x="631" y="457"/>
                  </a:cubicBezTo>
                  <a:cubicBezTo>
                    <a:pt x="691" y="362"/>
                    <a:pt x="655" y="255"/>
                    <a:pt x="584" y="195"/>
                  </a:cubicBezTo>
                  <a:cubicBezTo>
                    <a:pt x="488" y="136"/>
                    <a:pt x="393" y="76"/>
                    <a:pt x="286" y="16"/>
                  </a:cubicBezTo>
                  <a:cubicBezTo>
                    <a:pt x="257" y="6"/>
                    <a:pt x="229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4"/>
            <p:cNvSpPr/>
            <p:nvPr/>
          </p:nvSpPr>
          <p:spPr>
            <a:xfrm>
              <a:off x="2804332" y="2960341"/>
              <a:ext cx="11012" cy="15946"/>
            </a:xfrm>
            <a:custGeom>
              <a:avLst/>
              <a:gdLst/>
              <a:ahLst/>
              <a:cxnLst/>
              <a:rect l="l" t="t" r="r" b="b"/>
              <a:pathLst>
                <a:path w="346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34" name="Google Shape;334;p44"/>
          <p:cNvCxnSpPr/>
          <p:nvPr/>
        </p:nvCxnSpPr>
        <p:spPr>
          <a:xfrm>
            <a:off x="1042389" y="1382264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"/>
          <p:cNvSpPr/>
          <p:nvPr/>
        </p:nvSpPr>
        <p:spPr>
          <a:xfrm>
            <a:off x="397950" y="-96926"/>
            <a:ext cx="8857500" cy="505975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1"/>
          <p:cNvSpPr/>
          <p:nvPr/>
        </p:nvSpPr>
        <p:spPr>
          <a:xfrm>
            <a:off x="5749686" y="384701"/>
            <a:ext cx="3324300" cy="318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1"/>
          <p:cNvSpPr txBox="1">
            <a:spLocks noGrp="1"/>
          </p:cNvSpPr>
          <p:nvPr>
            <p:ph type="title"/>
          </p:nvPr>
        </p:nvSpPr>
        <p:spPr>
          <a:xfrm>
            <a:off x="1017518" y="675228"/>
            <a:ext cx="43908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Содействующий в принятии решений</a:t>
            </a:r>
            <a:endParaRPr lang="en-GB" dirty="0"/>
          </a:p>
        </p:txBody>
      </p:sp>
      <p:cxnSp>
        <p:nvCxnSpPr>
          <p:cNvPr id="298" name="Google Shape;298;p41"/>
          <p:cNvCxnSpPr/>
          <p:nvPr/>
        </p:nvCxnSpPr>
        <p:spPr>
          <a:xfrm>
            <a:off x="1118187" y="1774879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64A479-8044-400E-A3AF-0AD417D7A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847245"/>
              </p:ext>
            </p:extLst>
          </p:nvPr>
        </p:nvGraphicFramePr>
        <p:xfrm>
          <a:off x="527661" y="1950815"/>
          <a:ext cx="4818042" cy="2813177"/>
        </p:xfrm>
        <a:graphic>
          <a:graphicData uri="http://schemas.openxmlformats.org/drawingml/2006/table">
            <a:tbl>
              <a:tblPr firstRow="1" firstCol="1" bandRow="1">
                <a:tableStyleId>{67288504-3BC0-48C1-B0BA-AC9CB1B25200}</a:tableStyleId>
              </a:tblPr>
              <a:tblGrid>
                <a:gridCol w="2409021">
                  <a:extLst>
                    <a:ext uri="{9D8B030D-6E8A-4147-A177-3AD203B41FA5}">
                      <a16:colId xmlns:a16="http://schemas.microsoft.com/office/drawing/2014/main" val="1466201236"/>
                    </a:ext>
                  </a:extLst>
                </a:gridCol>
                <a:gridCol w="2409021">
                  <a:extLst>
                    <a:ext uri="{9D8B030D-6E8A-4147-A177-3AD203B41FA5}">
                      <a16:colId xmlns:a16="http://schemas.microsoft.com/office/drawing/2014/main" val="29372592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Didact Gothic" panose="020B0604020202020204" charset="0"/>
                        </a:rPr>
                        <a:t>Доносит информацию в доступной форме</a:t>
                      </a:r>
                      <a:endParaRPr lang="en-IL" sz="1200" dirty="0">
                        <a:effectLst/>
                        <a:latin typeface="Didact Gothic" panose="020B060402020202020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Didact Gothic" panose="020B0604020202020204" charset="0"/>
                        </a:rPr>
                        <a:t>«Ты можешь использовать поезд №5 или рейс №3456 компании «</a:t>
                      </a:r>
                      <a:r>
                        <a:rPr lang="ru-RU" sz="1200" dirty="0" err="1">
                          <a:effectLst/>
                          <a:latin typeface="Didact Gothic" panose="020B0604020202020204" charset="0"/>
                        </a:rPr>
                        <a:t>Флай</a:t>
                      </a:r>
                      <a:r>
                        <a:rPr lang="ru-RU" sz="1200" dirty="0">
                          <a:effectLst/>
                          <a:latin typeface="Didact Gothic" panose="020B0604020202020204" charset="0"/>
                        </a:rPr>
                        <a:t>», чтоб добраться в Сочи. Для этого тебе нужно …»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200" dirty="0">
                        <a:effectLst/>
                        <a:latin typeface="Didact Gothic" panose="020B060402020202020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2597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Didact Gothic" panose="020B0604020202020204" charset="0"/>
                        </a:rPr>
                        <a:t>Информирует об альтернативах</a:t>
                      </a:r>
                      <a:endParaRPr lang="en-IL" sz="1200">
                        <a:effectLst/>
                        <a:latin typeface="Didact Gothic" panose="020B060402020202020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Didact Gothic" panose="020B0604020202020204" charset="0"/>
                        </a:rPr>
                        <a:t>«За те деньги, которые у тебя есть, ты можешь разместиться на 2 ночи в 5-ти звездочном отеле или на 4 ночи в 3-х звездочном»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200" dirty="0">
                        <a:effectLst/>
                        <a:latin typeface="Didact Gothic" panose="020B060402020202020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57579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Didact Gothic" panose="020B0604020202020204" charset="0"/>
                        </a:rPr>
                        <a:t>Помогает в реализации решений</a:t>
                      </a:r>
                      <a:endParaRPr lang="en-IL" sz="1200" dirty="0">
                        <a:effectLst/>
                        <a:latin typeface="Didact Gothic" panose="020B060402020202020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Didact Gothic" panose="020B0604020202020204" charset="0"/>
                        </a:rPr>
                        <a:t>Помочь купить билет, заказать гостиницу, проложить маршрут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effectLst/>
                        <a:latin typeface="Didact Gothic" panose="020B060402020202020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93714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BAC203F-396D-4BA3-B6E5-0A1FECD032BB}"/>
              </a:ext>
            </a:extLst>
          </p:cNvPr>
          <p:cNvSpPr txBox="1"/>
          <p:nvPr/>
        </p:nvSpPr>
        <p:spPr>
          <a:xfrm>
            <a:off x="7704226" y="3760621"/>
            <a:ext cx="17532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Prata" panose="020B0604020202020204" charset="0"/>
              </a:rPr>
              <a:t>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524F4-8F8A-42FF-9F7A-98BC92F12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414" y="675228"/>
            <a:ext cx="3771151" cy="25145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8"/>
          <p:cNvSpPr txBox="1">
            <a:spLocks noGrp="1"/>
          </p:cNvSpPr>
          <p:nvPr>
            <p:ph type="subTitle" idx="1"/>
          </p:nvPr>
        </p:nvSpPr>
        <p:spPr>
          <a:xfrm>
            <a:off x="876375" y="2870477"/>
            <a:ext cx="23916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Использовать пособие на нужды «подопечного»</a:t>
            </a:r>
            <a:endParaRPr dirty="0">
              <a:latin typeface="Didact Gothic" panose="020B0604020202020204" charset="0"/>
            </a:endParaRPr>
          </a:p>
        </p:txBody>
      </p:sp>
      <p:sp>
        <p:nvSpPr>
          <p:cNvPr id="405" name="Google Shape;405;p48"/>
          <p:cNvSpPr txBox="1">
            <a:spLocks noGrp="1"/>
          </p:cNvSpPr>
          <p:nvPr>
            <p:ph type="subTitle" idx="3"/>
          </p:nvPr>
        </p:nvSpPr>
        <p:spPr>
          <a:xfrm>
            <a:off x="5900339" y="2890411"/>
            <a:ext cx="23916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Компенсировать средства, потраченные не целевым образом</a:t>
            </a:r>
            <a:endParaRPr lang="en-GB" sz="1600" dirty="0"/>
          </a:p>
        </p:txBody>
      </p:sp>
      <p:sp>
        <p:nvSpPr>
          <p:cNvPr id="406" name="Google Shape;406;p48"/>
          <p:cNvSpPr txBox="1">
            <a:spLocks noGrp="1"/>
          </p:cNvSpPr>
          <p:nvPr>
            <p:ph type="subTitle" idx="5"/>
          </p:nvPr>
        </p:nvSpPr>
        <p:spPr>
          <a:xfrm>
            <a:off x="3354238" y="2736061"/>
            <a:ext cx="23916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sz="1800" dirty="0">
                <a:latin typeface="Didact Gothic" panose="020B0604020202020204" charset="0"/>
                <a:cs typeface="Arial" panose="020B0604020202020204" pitchFamily="34" charset="0"/>
              </a:rPr>
              <a:t>Предоставлять отчетность о потраченных средствах</a:t>
            </a:r>
            <a:endParaRPr lang="en-GB" sz="1800" dirty="0">
              <a:latin typeface="Didact Gothic" panose="020B0604020202020204" charset="0"/>
              <a:cs typeface="Arial" panose="020B0604020202020204" pitchFamily="34" charset="0"/>
            </a:endParaRPr>
          </a:p>
        </p:txBody>
      </p:sp>
      <p:sp>
        <p:nvSpPr>
          <p:cNvPr id="407" name="Google Shape;407;p48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«Получатель пособия»</a:t>
            </a:r>
            <a:endParaRPr lang="en-US" dirty="0"/>
          </a:p>
        </p:txBody>
      </p:sp>
      <p:cxnSp>
        <p:nvCxnSpPr>
          <p:cNvPr id="408" name="Google Shape;408;p48"/>
          <p:cNvCxnSpPr/>
          <p:nvPr/>
        </p:nvCxnSpPr>
        <p:spPr>
          <a:xfrm>
            <a:off x="4251963" y="116841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09" name="Google Shape;409;p48"/>
          <p:cNvGrpSpPr/>
          <p:nvPr/>
        </p:nvGrpSpPr>
        <p:grpSpPr>
          <a:xfrm>
            <a:off x="4327283" y="2294422"/>
            <a:ext cx="432385" cy="428371"/>
            <a:chOff x="3541011" y="1508594"/>
            <a:chExt cx="350166" cy="349434"/>
          </a:xfrm>
        </p:grpSpPr>
        <p:sp>
          <p:nvSpPr>
            <p:cNvPr id="410" name="Google Shape;410;p48"/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8"/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8"/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8"/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8"/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8"/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8"/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8"/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8"/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8"/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8"/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8"/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8"/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" name="Google Shape;423;p48"/>
          <p:cNvGrpSpPr/>
          <p:nvPr/>
        </p:nvGrpSpPr>
        <p:grpSpPr>
          <a:xfrm>
            <a:off x="1843992" y="2301254"/>
            <a:ext cx="417366" cy="417045"/>
            <a:chOff x="3110102" y="1499880"/>
            <a:chExt cx="330613" cy="358379"/>
          </a:xfrm>
        </p:grpSpPr>
        <p:sp>
          <p:nvSpPr>
            <p:cNvPr id="424" name="Google Shape;424;p48"/>
            <p:cNvSpPr/>
            <p:nvPr/>
          </p:nvSpPr>
          <p:spPr>
            <a:xfrm>
              <a:off x="3385024" y="1775979"/>
              <a:ext cx="55341" cy="71211"/>
            </a:xfrm>
            <a:custGeom>
              <a:avLst/>
              <a:gdLst/>
              <a:ahLst/>
              <a:cxnLst/>
              <a:rect l="l" t="t" r="r" b="b"/>
              <a:pathLst>
                <a:path w="1740" h="2239" extrusionOk="0">
                  <a:moveTo>
                    <a:pt x="1248" y="0"/>
                  </a:moveTo>
                  <a:cubicBezTo>
                    <a:pt x="1180" y="0"/>
                    <a:pt x="1124" y="45"/>
                    <a:pt x="1096" y="119"/>
                  </a:cubicBezTo>
                  <a:cubicBezTo>
                    <a:pt x="1072" y="202"/>
                    <a:pt x="1108" y="286"/>
                    <a:pt x="1203" y="321"/>
                  </a:cubicBezTo>
                  <a:cubicBezTo>
                    <a:pt x="1275" y="333"/>
                    <a:pt x="1334" y="369"/>
                    <a:pt x="1406" y="369"/>
                  </a:cubicBezTo>
                  <a:lnTo>
                    <a:pt x="1406" y="1095"/>
                  </a:lnTo>
                  <a:cubicBezTo>
                    <a:pt x="1320" y="1097"/>
                    <a:pt x="1242" y="1097"/>
                    <a:pt x="1171" y="1097"/>
                  </a:cubicBezTo>
                  <a:cubicBezTo>
                    <a:pt x="861" y="1097"/>
                    <a:pt x="689" y="1088"/>
                    <a:pt x="585" y="1088"/>
                  </a:cubicBezTo>
                  <a:cubicBezTo>
                    <a:pt x="472" y="1088"/>
                    <a:pt x="438" y="1098"/>
                    <a:pt x="394" y="1143"/>
                  </a:cubicBezTo>
                  <a:cubicBezTo>
                    <a:pt x="370" y="1167"/>
                    <a:pt x="358" y="1214"/>
                    <a:pt x="358" y="1262"/>
                  </a:cubicBezTo>
                  <a:cubicBezTo>
                    <a:pt x="370" y="1524"/>
                    <a:pt x="263" y="1774"/>
                    <a:pt x="96" y="1953"/>
                  </a:cubicBezTo>
                  <a:cubicBezTo>
                    <a:pt x="1" y="2060"/>
                    <a:pt x="72" y="2238"/>
                    <a:pt x="215" y="2238"/>
                  </a:cubicBezTo>
                  <a:cubicBezTo>
                    <a:pt x="263" y="2238"/>
                    <a:pt x="310" y="2226"/>
                    <a:pt x="334" y="2179"/>
                  </a:cubicBezTo>
                  <a:cubicBezTo>
                    <a:pt x="537" y="1976"/>
                    <a:pt x="667" y="1703"/>
                    <a:pt x="679" y="1417"/>
                  </a:cubicBezTo>
                  <a:lnTo>
                    <a:pt x="1572" y="1417"/>
                  </a:lnTo>
                  <a:cubicBezTo>
                    <a:pt x="1668" y="1417"/>
                    <a:pt x="1739" y="1345"/>
                    <a:pt x="1739" y="1262"/>
                  </a:cubicBezTo>
                  <a:lnTo>
                    <a:pt x="1739" y="238"/>
                  </a:lnTo>
                  <a:cubicBezTo>
                    <a:pt x="1739" y="131"/>
                    <a:pt x="1680" y="60"/>
                    <a:pt x="1572" y="60"/>
                  </a:cubicBezTo>
                  <a:cubicBezTo>
                    <a:pt x="1489" y="60"/>
                    <a:pt x="1382" y="36"/>
                    <a:pt x="1310" y="12"/>
                  </a:cubicBezTo>
                  <a:cubicBezTo>
                    <a:pt x="1289" y="4"/>
                    <a:pt x="1268" y="0"/>
                    <a:pt x="1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8"/>
            <p:cNvSpPr/>
            <p:nvPr/>
          </p:nvSpPr>
          <p:spPr>
            <a:xfrm>
              <a:off x="3347176" y="1535501"/>
              <a:ext cx="93189" cy="61765"/>
            </a:xfrm>
            <a:custGeom>
              <a:avLst/>
              <a:gdLst/>
              <a:ahLst/>
              <a:cxnLst/>
              <a:rect l="l" t="t" r="r" b="b"/>
              <a:pathLst>
                <a:path w="2930" h="1942" extrusionOk="0">
                  <a:moveTo>
                    <a:pt x="1703" y="1"/>
                  </a:moveTo>
                  <a:cubicBezTo>
                    <a:pt x="1619" y="1"/>
                    <a:pt x="1524" y="72"/>
                    <a:pt x="1536" y="179"/>
                  </a:cubicBezTo>
                  <a:cubicBezTo>
                    <a:pt x="1572" y="655"/>
                    <a:pt x="1155" y="1132"/>
                    <a:pt x="595" y="1132"/>
                  </a:cubicBezTo>
                  <a:cubicBezTo>
                    <a:pt x="476" y="1132"/>
                    <a:pt x="345" y="1108"/>
                    <a:pt x="250" y="1072"/>
                  </a:cubicBezTo>
                  <a:cubicBezTo>
                    <a:pt x="228" y="1064"/>
                    <a:pt x="206" y="1060"/>
                    <a:pt x="186" y="1060"/>
                  </a:cubicBezTo>
                  <a:cubicBezTo>
                    <a:pt x="118" y="1060"/>
                    <a:pt x="60" y="1101"/>
                    <a:pt x="24" y="1155"/>
                  </a:cubicBezTo>
                  <a:cubicBezTo>
                    <a:pt x="0" y="1251"/>
                    <a:pt x="36" y="1334"/>
                    <a:pt x="119" y="1382"/>
                  </a:cubicBezTo>
                  <a:cubicBezTo>
                    <a:pt x="262" y="1441"/>
                    <a:pt x="429" y="1465"/>
                    <a:pt x="595" y="1465"/>
                  </a:cubicBezTo>
                  <a:cubicBezTo>
                    <a:pt x="1250" y="1465"/>
                    <a:pt x="1798" y="977"/>
                    <a:pt x="1869" y="334"/>
                  </a:cubicBezTo>
                  <a:lnTo>
                    <a:pt x="2596" y="334"/>
                  </a:lnTo>
                  <a:lnTo>
                    <a:pt x="2596" y="1786"/>
                  </a:lnTo>
                  <a:cubicBezTo>
                    <a:pt x="2596" y="1870"/>
                    <a:pt x="2679" y="1941"/>
                    <a:pt x="2762" y="1941"/>
                  </a:cubicBezTo>
                  <a:cubicBezTo>
                    <a:pt x="2858" y="1941"/>
                    <a:pt x="2929" y="1870"/>
                    <a:pt x="2929" y="1786"/>
                  </a:cubicBezTo>
                  <a:lnTo>
                    <a:pt x="2929" y="155"/>
                  </a:lnTo>
                  <a:cubicBezTo>
                    <a:pt x="2929" y="72"/>
                    <a:pt x="2858" y="1"/>
                    <a:pt x="2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8"/>
            <p:cNvSpPr/>
            <p:nvPr/>
          </p:nvSpPr>
          <p:spPr>
            <a:xfrm>
              <a:off x="3110102" y="1580728"/>
              <a:ext cx="330613" cy="277530"/>
            </a:xfrm>
            <a:custGeom>
              <a:avLst/>
              <a:gdLst/>
              <a:ahLst/>
              <a:cxnLst/>
              <a:rect l="l" t="t" r="r" b="b"/>
              <a:pathLst>
                <a:path w="10395" h="8726" extrusionOk="0">
                  <a:moveTo>
                    <a:pt x="5044" y="1"/>
                  </a:moveTo>
                  <a:cubicBezTo>
                    <a:pt x="4997" y="1"/>
                    <a:pt x="4950" y="22"/>
                    <a:pt x="4918" y="67"/>
                  </a:cubicBezTo>
                  <a:cubicBezTo>
                    <a:pt x="4251" y="817"/>
                    <a:pt x="4692" y="2055"/>
                    <a:pt x="5704" y="2186"/>
                  </a:cubicBezTo>
                  <a:lnTo>
                    <a:pt x="5704" y="2924"/>
                  </a:lnTo>
                  <a:lnTo>
                    <a:pt x="4823" y="2924"/>
                  </a:lnTo>
                  <a:cubicBezTo>
                    <a:pt x="4739" y="2924"/>
                    <a:pt x="4668" y="2996"/>
                    <a:pt x="4668" y="3079"/>
                  </a:cubicBezTo>
                  <a:cubicBezTo>
                    <a:pt x="4668" y="3630"/>
                    <a:pt x="4207" y="4034"/>
                    <a:pt x="3710" y="4034"/>
                  </a:cubicBezTo>
                  <a:cubicBezTo>
                    <a:pt x="3573" y="4034"/>
                    <a:pt x="3433" y="4003"/>
                    <a:pt x="3299" y="3936"/>
                  </a:cubicBezTo>
                  <a:cubicBezTo>
                    <a:pt x="2977" y="3770"/>
                    <a:pt x="2775" y="3460"/>
                    <a:pt x="2775" y="3079"/>
                  </a:cubicBezTo>
                  <a:cubicBezTo>
                    <a:pt x="2775" y="2996"/>
                    <a:pt x="2704" y="2924"/>
                    <a:pt x="2608" y="2924"/>
                  </a:cubicBezTo>
                  <a:lnTo>
                    <a:pt x="1727" y="2924"/>
                  </a:lnTo>
                  <a:lnTo>
                    <a:pt x="1727" y="2043"/>
                  </a:lnTo>
                  <a:cubicBezTo>
                    <a:pt x="1727" y="1948"/>
                    <a:pt x="1656" y="1877"/>
                    <a:pt x="1572" y="1877"/>
                  </a:cubicBezTo>
                  <a:cubicBezTo>
                    <a:pt x="834" y="1865"/>
                    <a:pt x="394" y="1055"/>
                    <a:pt x="763" y="436"/>
                  </a:cubicBezTo>
                  <a:cubicBezTo>
                    <a:pt x="810" y="364"/>
                    <a:pt x="799" y="257"/>
                    <a:pt x="703" y="210"/>
                  </a:cubicBezTo>
                  <a:cubicBezTo>
                    <a:pt x="679" y="193"/>
                    <a:pt x="650" y="185"/>
                    <a:pt x="621" y="185"/>
                  </a:cubicBezTo>
                  <a:cubicBezTo>
                    <a:pt x="565" y="185"/>
                    <a:pt x="508" y="214"/>
                    <a:pt x="477" y="269"/>
                  </a:cubicBezTo>
                  <a:cubicBezTo>
                    <a:pt x="1" y="1055"/>
                    <a:pt x="501" y="2067"/>
                    <a:pt x="1406" y="2210"/>
                  </a:cubicBezTo>
                  <a:lnTo>
                    <a:pt x="1406" y="3651"/>
                  </a:lnTo>
                  <a:cubicBezTo>
                    <a:pt x="1406" y="3734"/>
                    <a:pt x="1477" y="3817"/>
                    <a:pt x="1572" y="3817"/>
                  </a:cubicBezTo>
                  <a:cubicBezTo>
                    <a:pt x="1656" y="3817"/>
                    <a:pt x="1727" y="3734"/>
                    <a:pt x="1727" y="3651"/>
                  </a:cubicBezTo>
                  <a:lnTo>
                    <a:pt x="1727" y="3246"/>
                  </a:lnTo>
                  <a:lnTo>
                    <a:pt x="2465" y="3246"/>
                  </a:lnTo>
                  <a:cubicBezTo>
                    <a:pt x="2537" y="3817"/>
                    <a:pt x="2977" y="4258"/>
                    <a:pt x="3549" y="4341"/>
                  </a:cubicBezTo>
                  <a:cubicBezTo>
                    <a:pt x="3614" y="4351"/>
                    <a:pt x="3678" y="4356"/>
                    <a:pt x="3742" y="4356"/>
                  </a:cubicBezTo>
                  <a:cubicBezTo>
                    <a:pt x="4376" y="4356"/>
                    <a:pt x="4914" y="3884"/>
                    <a:pt x="4990" y="3246"/>
                  </a:cubicBezTo>
                  <a:lnTo>
                    <a:pt x="5716" y="3246"/>
                  </a:lnTo>
                  <a:lnTo>
                    <a:pt x="5716" y="4127"/>
                  </a:lnTo>
                  <a:cubicBezTo>
                    <a:pt x="5716" y="4210"/>
                    <a:pt x="5799" y="4294"/>
                    <a:pt x="5882" y="4294"/>
                  </a:cubicBezTo>
                  <a:cubicBezTo>
                    <a:pt x="6406" y="4294"/>
                    <a:pt x="6835" y="4722"/>
                    <a:pt x="6835" y="5234"/>
                  </a:cubicBezTo>
                  <a:cubicBezTo>
                    <a:pt x="6835" y="5758"/>
                    <a:pt x="6406" y="6187"/>
                    <a:pt x="5882" y="6187"/>
                  </a:cubicBezTo>
                  <a:cubicBezTo>
                    <a:pt x="5799" y="6187"/>
                    <a:pt x="5716" y="6270"/>
                    <a:pt x="5716" y="6353"/>
                  </a:cubicBezTo>
                  <a:lnTo>
                    <a:pt x="5716" y="7234"/>
                  </a:lnTo>
                  <a:lnTo>
                    <a:pt x="4990" y="7234"/>
                  </a:lnTo>
                  <a:cubicBezTo>
                    <a:pt x="4906" y="7234"/>
                    <a:pt x="4823" y="7306"/>
                    <a:pt x="4823" y="7401"/>
                  </a:cubicBezTo>
                  <a:cubicBezTo>
                    <a:pt x="4823" y="7484"/>
                    <a:pt x="4906" y="7568"/>
                    <a:pt x="4990" y="7568"/>
                  </a:cubicBezTo>
                  <a:lnTo>
                    <a:pt x="6775" y="7568"/>
                  </a:lnTo>
                  <a:cubicBezTo>
                    <a:pt x="6839" y="8230"/>
                    <a:pt x="7403" y="8726"/>
                    <a:pt x="8059" y="8726"/>
                  </a:cubicBezTo>
                  <a:cubicBezTo>
                    <a:pt x="8146" y="8726"/>
                    <a:pt x="8234" y="8717"/>
                    <a:pt x="8323" y="8699"/>
                  </a:cubicBezTo>
                  <a:cubicBezTo>
                    <a:pt x="8419" y="8675"/>
                    <a:pt x="8478" y="8592"/>
                    <a:pt x="8454" y="8496"/>
                  </a:cubicBezTo>
                  <a:cubicBezTo>
                    <a:pt x="8443" y="8420"/>
                    <a:pt x="8373" y="8364"/>
                    <a:pt x="8288" y="8364"/>
                  </a:cubicBezTo>
                  <a:cubicBezTo>
                    <a:pt x="8280" y="8364"/>
                    <a:pt x="8272" y="8364"/>
                    <a:pt x="8264" y="8365"/>
                  </a:cubicBezTo>
                  <a:cubicBezTo>
                    <a:pt x="8195" y="8380"/>
                    <a:pt x="8127" y="8387"/>
                    <a:pt x="8061" y="8387"/>
                  </a:cubicBezTo>
                  <a:cubicBezTo>
                    <a:pt x="7535" y="8387"/>
                    <a:pt x="7089" y="7950"/>
                    <a:pt x="7121" y="7401"/>
                  </a:cubicBezTo>
                  <a:cubicBezTo>
                    <a:pt x="7121" y="7353"/>
                    <a:pt x="7109" y="7306"/>
                    <a:pt x="7073" y="7282"/>
                  </a:cubicBezTo>
                  <a:cubicBezTo>
                    <a:pt x="7034" y="7237"/>
                    <a:pt x="7003" y="7227"/>
                    <a:pt x="6891" y="7227"/>
                  </a:cubicBezTo>
                  <a:cubicBezTo>
                    <a:pt x="6787" y="7227"/>
                    <a:pt x="6613" y="7236"/>
                    <a:pt x="6299" y="7236"/>
                  </a:cubicBezTo>
                  <a:cubicBezTo>
                    <a:pt x="6227" y="7236"/>
                    <a:pt x="6148" y="7236"/>
                    <a:pt x="6061" y="7234"/>
                  </a:cubicBezTo>
                  <a:lnTo>
                    <a:pt x="6061" y="6508"/>
                  </a:lnTo>
                  <a:cubicBezTo>
                    <a:pt x="6811" y="6401"/>
                    <a:pt x="7299" y="5698"/>
                    <a:pt x="7145" y="4972"/>
                  </a:cubicBezTo>
                  <a:cubicBezTo>
                    <a:pt x="7049" y="4472"/>
                    <a:pt x="6633" y="4032"/>
                    <a:pt x="6061" y="3960"/>
                  </a:cubicBezTo>
                  <a:lnTo>
                    <a:pt x="6061" y="3234"/>
                  </a:lnTo>
                  <a:lnTo>
                    <a:pt x="6787" y="3234"/>
                  </a:lnTo>
                  <a:cubicBezTo>
                    <a:pt x="6878" y="3888"/>
                    <a:pt x="7448" y="4334"/>
                    <a:pt x="8061" y="4334"/>
                  </a:cubicBezTo>
                  <a:cubicBezTo>
                    <a:pt x="8252" y="4334"/>
                    <a:pt x="8447" y="4291"/>
                    <a:pt x="8633" y="4198"/>
                  </a:cubicBezTo>
                  <a:cubicBezTo>
                    <a:pt x="9026" y="4008"/>
                    <a:pt x="9276" y="3651"/>
                    <a:pt x="9335" y="3234"/>
                  </a:cubicBezTo>
                  <a:lnTo>
                    <a:pt x="10062" y="3234"/>
                  </a:lnTo>
                  <a:lnTo>
                    <a:pt x="10062" y="3960"/>
                  </a:lnTo>
                  <a:cubicBezTo>
                    <a:pt x="9109" y="4091"/>
                    <a:pt x="8633" y="5246"/>
                    <a:pt x="9228" y="6020"/>
                  </a:cubicBezTo>
                  <a:cubicBezTo>
                    <a:pt x="9262" y="6060"/>
                    <a:pt x="9311" y="6082"/>
                    <a:pt x="9360" y="6082"/>
                  </a:cubicBezTo>
                  <a:cubicBezTo>
                    <a:pt x="9398" y="6082"/>
                    <a:pt x="9435" y="6069"/>
                    <a:pt x="9466" y="6044"/>
                  </a:cubicBezTo>
                  <a:cubicBezTo>
                    <a:pt x="9550" y="5984"/>
                    <a:pt x="9562" y="5877"/>
                    <a:pt x="9502" y="5806"/>
                  </a:cubicBezTo>
                  <a:cubicBezTo>
                    <a:pt x="9026" y="5198"/>
                    <a:pt x="9454" y="4294"/>
                    <a:pt x="10228" y="4270"/>
                  </a:cubicBezTo>
                  <a:cubicBezTo>
                    <a:pt x="10324" y="4270"/>
                    <a:pt x="10395" y="4198"/>
                    <a:pt x="10395" y="4103"/>
                  </a:cubicBezTo>
                  <a:lnTo>
                    <a:pt x="10395" y="1007"/>
                  </a:lnTo>
                  <a:cubicBezTo>
                    <a:pt x="10383" y="936"/>
                    <a:pt x="10312" y="865"/>
                    <a:pt x="10216" y="865"/>
                  </a:cubicBezTo>
                  <a:cubicBezTo>
                    <a:pt x="10133" y="865"/>
                    <a:pt x="10050" y="936"/>
                    <a:pt x="10050" y="1031"/>
                  </a:cubicBezTo>
                  <a:lnTo>
                    <a:pt x="10050" y="2900"/>
                  </a:lnTo>
                  <a:lnTo>
                    <a:pt x="9157" y="2900"/>
                  </a:lnTo>
                  <a:cubicBezTo>
                    <a:pt x="9073" y="2900"/>
                    <a:pt x="8990" y="2984"/>
                    <a:pt x="8990" y="3067"/>
                  </a:cubicBezTo>
                  <a:cubicBezTo>
                    <a:pt x="8990" y="3293"/>
                    <a:pt x="8907" y="3520"/>
                    <a:pt x="8740" y="3698"/>
                  </a:cubicBezTo>
                  <a:cubicBezTo>
                    <a:pt x="8542" y="3912"/>
                    <a:pt x="8291" y="4008"/>
                    <a:pt x="8045" y="4008"/>
                  </a:cubicBezTo>
                  <a:cubicBezTo>
                    <a:pt x="7564" y="4008"/>
                    <a:pt x="7101" y="3642"/>
                    <a:pt x="7085" y="3067"/>
                  </a:cubicBezTo>
                  <a:cubicBezTo>
                    <a:pt x="7085" y="2984"/>
                    <a:pt x="7014" y="2900"/>
                    <a:pt x="6930" y="2900"/>
                  </a:cubicBezTo>
                  <a:lnTo>
                    <a:pt x="6049" y="2900"/>
                  </a:lnTo>
                  <a:lnTo>
                    <a:pt x="6049" y="2031"/>
                  </a:lnTo>
                  <a:cubicBezTo>
                    <a:pt x="6049" y="1936"/>
                    <a:pt x="5978" y="1865"/>
                    <a:pt x="5882" y="1865"/>
                  </a:cubicBezTo>
                  <a:cubicBezTo>
                    <a:pt x="5061" y="1865"/>
                    <a:pt x="4632" y="900"/>
                    <a:pt x="5168" y="281"/>
                  </a:cubicBezTo>
                  <a:cubicBezTo>
                    <a:pt x="5228" y="210"/>
                    <a:pt x="5228" y="103"/>
                    <a:pt x="5156" y="43"/>
                  </a:cubicBezTo>
                  <a:cubicBezTo>
                    <a:pt x="5123" y="16"/>
                    <a:pt x="5083" y="1"/>
                    <a:pt x="5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8"/>
            <p:cNvSpPr/>
            <p:nvPr/>
          </p:nvSpPr>
          <p:spPr>
            <a:xfrm>
              <a:off x="3139267" y="1504428"/>
              <a:ext cx="77668" cy="78113"/>
            </a:xfrm>
            <a:custGeom>
              <a:avLst/>
              <a:gdLst/>
              <a:ahLst/>
              <a:cxnLst/>
              <a:rect l="l" t="t" r="r" b="b"/>
              <a:pathLst>
                <a:path w="2442" h="2456" extrusionOk="0">
                  <a:moveTo>
                    <a:pt x="2255" y="1"/>
                  </a:moveTo>
                  <a:cubicBezTo>
                    <a:pt x="2226" y="1"/>
                    <a:pt x="2196" y="9"/>
                    <a:pt x="2168" y="25"/>
                  </a:cubicBezTo>
                  <a:cubicBezTo>
                    <a:pt x="1810" y="216"/>
                    <a:pt x="1572" y="573"/>
                    <a:pt x="1513" y="978"/>
                  </a:cubicBezTo>
                  <a:lnTo>
                    <a:pt x="620" y="978"/>
                  </a:lnTo>
                  <a:cubicBezTo>
                    <a:pt x="536" y="978"/>
                    <a:pt x="465" y="1049"/>
                    <a:pt x="465" y="1132"/>
                  </a:cubicBezTo>
                  <a:lnTo>
                    <a:pt x="465" y="2025"/>
                  </a:lnTo>
                  <a:cubicBezTo>
                    <a:pt x="346" y="2049"/>
                    <a:pt x="215" y="2073"/>
                    <a:pt x="120" y="2132"/>
                  </a:cubicBezTo>
                  <a:cubicBezTo>
                    <a:pt x="24" y="2180"/>
                    <a:pt x="1" y="2263"/>
                    <a:pt x="24" y="2359"/>
                  </a:cubicBezTo>
                  <a:cubicBezTo>
                    <a:pt x="60" y="2420"/>
                    <a:pt x="121" y="2456"/>
                    <a:pt x="184" y="2456"/>
                  </a:cubicBezTo>
                  <a:cubicBezTo>
                    <a:pt x="206" y="2456"/>
                    <a:pt x="229" y="2451"/>
                    <a:pt x="251" y="2442"/>
                  </a:cubicBezTo>
                  <a:cubicBezTo>
                    <a:pt x="370" y="2382"/>
                    <a:pt x="501" y="2359"/>
                    <a:pt x="620" y="2359"/>
                  </a:cubicBezTo>
                  <a:cubicBezTo>
                    <a:pt x="715" y="2359"/>
                    <a:pt x="786" y="2275"/>
                    <a:pt x="786" y="2192"/>
                  </a:cubicBezTo>
                  <a:lnTo>
                    <a:pt x="786" y="1299"/>
                  </a:lnTo>
                  <a:lnTo>
                    <a:pt x="1667" y="1299"/>
                  </a:lnTo>
                  <a:cubicBezTo>
                    <a:pt x="1751" y="1299"/>
                    <a:pt x="1834" y="1228"/>
                    <a:pt x="1834" y="1132"/>
                  </a:cubicBezTo>
                  <a:cubicBezTo>
                    <a:pt x="1834" y="1132"/>
                    <a:pt x="1810" y="585"/>
                    <a:pt x="2322" y="299"/>
                  </a:cubicBezTo>
                  <a:cubicBezTo>
                    <a:pt x="2406" y="263"/>
                    <a:pt x="2441" y="168"/>
                    <a:pt x="2394" y="85"/>
                  </a:cubicBezTo>
                  <a:cubicBezTo>
                    <a:pt x="2362" y="30"/>
                    <a:pt x="2311" y="1"/>
                    <a:pt x="2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8"/>
            <p:cNvSpPr/>
            <p:nvPr/>
          </p:nvSpPr>
          <p:spPr>
            <a:xfrm>
              <a:off x="3226381" y="1499880"/>
              <a:ext cx="116279" cy="82661"/>
            </a:xfrm>
            <a:custGeom>
              <a:avLst/>
              <a:gdLst/>
              <a:ahLst/>
              <a:cxnLst/>
              <a:rect l="l" t="t" r="r" b="b"/>
              <a:pathLst>
                <a:path w="3656" h="2599" extrusionOk="0">
                  <a:moveTo>
                    <a:pt x="170" y="0"/>
                  </a:moveTo>
                  <a:cubicBezTo>
                    <a:pt x="83" y="0"/>
                    <a:pt x="12" y="67"/>
                    <a:pt x="12" y="144"/>
                  </a:cubicBezTo>
                  <a:cubicBezTo>
                    <a:pt x="0" y="239"/>
                    <a:pt x="71" y="323"/>
                    <a:pt x="155" y="323"/>
                  </a:cubicBezTo>
                  <a:cubicBezTo>
                    <a:pt x="631" y="370"/>
                    <a:pt x="1024" y="775"/>
                    <a:pt x="1024" y="1275"/>
                  </a:cubicBezTo>
                  <a:cubicBezTo>
                    <a:pt x="1024" y="1371"/>
                    <a:pt x="1095" y="1442"/>
                    <a:pt x="1191" y="1442"/>
                  </a:cubicBezTo>
                  <a:lnTo>
                    <a:pt x="2084" y="1442"/>
                  </a:lnTo>
                  <a:lnTo>
                    <a:pt x="2084" y="2168"/>
                  </a:lnTo>
                  <a:cubicBezTo>
                    <a:pt x="1965" y="2192"/>
                    <a:pt x="1822" y="2228"/>
                    <a:pt x="1738" y="2275"/>
                  </a:cubicBezTo>
                  <a:cubicBezTo>
                    <a:pt x="1643" y="2299"/>
                    <a:pt x="1619" y="2406"/>
                    <a:pt x="1643" y="2502"/>
                  </a:cubicBezTo>
                  <a:cubicBezTo>
                    <a:pt x="1669" y="2563"/>
                    <a:pt x="1735" y="2599"/>
                    <a:pt x="1801" y="2599"/>
                  </a:cubicBezTo>
                  <a:cubicBezTo>
                    <a:pt x="1824" y="2599"/>
                    <a:pt x="1848" y="2594"/>
                    <a:pt x="1869" y="2585"/>
                  </a:cubicBezTo>
                  <a:cubicBezTo>
                    <a:pt x="1988" y="2549"/>
                    <a:pt x="2107" y="2514"/>
                    <a:pt x="2238" y="2514"/>
                  </a:cubicBezTo>
                  <a:cubicBezTo>
                    <a:pt x="2334" y="2514"/>
                    <a:pt x="2405" y="2442"/>
                    <a:pt x="2405" y="2347"/>
                  </a:cubicBezTo>
                  <a:lnTo>
                    <a:pt x="2405" y="1454"/>
                  </a:lnTo>
                  <a:lnTo>
                    <a:pt x="3131" y="1454"/>
                  </a:lnTo>
                  <a:cubicBezTo>
                    <a:pt x="3167" y="1668"/>
                    <a:pt x="3227" y="1859"/>
                    <a:pt x="3346" y="2025"/>
                  </a:cubicBezTo>
                  <a:cubicBezTo>
                    <a:pt x="3376" y="2072"/>
                    <a:pt x="3427" y="2098"/>
                    <a:pt x="3485" y="2098"/>
                  </a:cubicBezTo>
                  <a:cubicBezTo>
                    <a:pt x="3516" y="2098"/>
                    <a:pt x="3550" y="2090"/>
                    <a:pt x="3584" y="2073"/>
                  </a:cubicBezTo>
                  <a:cubicBezTo>
                    <a:pt x="3643" y="2013"/>
                    <a:pt x="3655" y="1906"/>
                    <a:pt x="3620" y="1823"/>
                  </a:cubicBezTo>
                  <a:cubicBezTo>
                    <a:pt x="3500" y="1656"/>
                    <a:pt x="3453" y="1442"/>
                    <a:pt x="3453" y="1299"/>
                  </a:cubicBezTo>
                  <a:cubicBezTo>
                    <a:pt x="3453" y="1204"/>
                    <a:pt x="3381" y="1121"/>
                    <a:pt x="3286" y="1121"/>
                  </a:cubicBezTo>
                  <a:lnTo>
                    <a:pt x="1334" y="1121"/>
                  </a:lnTo>
                  <a:cubicBezTo>
                    <a:pt x="1262" y="525"/>
                    <a:pt x="774" y="61"/>
                    <a:pt x="191" y="1"/>
                  </a:cubicBezTo>
                  <a:cubicBezTo>
                    <a:pt x="183" y="0"/>
                    <a:pt x="177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8"/>
            <p:cNvSpPr/>
            <p:nvPr/>
          </p:nvSpPr>
          <p:spPr>
            <a:xfrm>
              <a:off x="3179786" y="1775216"/>
              <a:ext cx="86764" cy="46594"/>
            </a:xfrm>
            <a:custGeom>
              <a:avLst/>
              <a:gdLst/>
              <a:ahLst/>
              <a:cxnLst/>
              <a:rect l="l" t="t" r="r" b="b"/>
              <a:pathLst>
                <a:path w="2728" h="1465" extrusionOk="0">
                  <a:moveTo>
                    <a:pt x="1525" y="0"/>
                  </a:moveTo>
                  <a:cubicBezTo>
                    <a:pt x="870" y="0"/>
                    <a:pt x="322" y="500"/>
                    <a:pt x="239" y="1131"/>
                  </a:cubicBezTo>
                  <a:lnTo>
                    <a:pt x="167" y="1131"/>
                  </a:lnTo>
                  <a:cubicBezTo>
                    <a:pt x="84" y="1131"/>
                    <a:pt x="1" y="1215"/>
                    <a:pt x="1" y="1298"/>
                  </a:cubicBezTo>
                  <a:cubicBezTo>
                    <a:pt x="1" y="1393"/>
                    <a:pt x="84" y="1465"/>
                    <a:pt x="167" y="1465"/>
                  </a:cubicBezTo>
                  <a:lnTo>
                    <a:pt x="405" y="1465"/>
                  </a:lnTo>
                  <a:cubicBezTo>
                    <a:pt x="501" y="1465"/>
                    <a:pt x="584" y="1393"/>
                    <a:pt x="572" y="1286"/>
                  </a:cubicBezTo>
                  <a:cubicBezTo>
                    <a:pt x="560" y="798"/>
                    <a:pt x="953" y="322"/>
                    <a:pt x="1525" y="322"/>
                  </a:cubicBezTo>
                  <a:cubicBezTo>
                    <a:pt x="1882" y="322"/>
                    <a:pt x="2227" y="524"/>
                    <a:pt x="2382" y="857"/>
                  </a:cubicBezTo>
                  <a:cubicBezTo>
                    <a:pt x="2415" y="915"/>
                    <a:pt x="2471" y="950"/>
                    <a:pt x="2530" y="950"/>
                  </a:cubicBezTo>
                  <a:cubicBezTo>
                    <a:pt x="2556" y="950"/>
                    <a:pt x="2583" y="943"/>
                    <a:pt x="2608" y="929"/>
                  </a:cubicBezTo>
                  <a:cubicBezTo>
                    <a:pt x="2679" y="905"/>
                    <a:pt x="2727" y="810"/>
                    <a:pt x="2679" y="738"/>
                  </a:cubicBezTo>
                  <a:cubicBezTo>
                    <a:pt x="2477" y="286"/>
                    <a:pt x="2013" y="0"/>
                    <a:pt x="1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8"/>
            <p:cNvSpPr/>
            <p:nvPr/>
          </p:nvSpPr>
          <p:spPr>
            <a:xfrm>
              <a:off x="3154024" y="1712337"/>
              <a:ext cx="15203" cy="109473"/>
            </a:xfrm>
            <a:custGeom>
              <a:avLst/>
              <a:gdLst/>
              <a:ahLst/>
              <a:cxnLst/>
              <a:rect l="l" t="t" r="r" b="b"/>
              <a:pathLst>
                <a:path w="478" h="3442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275"/>
                  </a:lnTo>
                  <a:cubicBezTo>
                    <a:pt x="1" y="3370"/>
                    <a:pt x="72" y="3442"/>
                    <a:pt x="156" y="3442"/>
                  </a:cubicBezTo>
                  <a:lnTo>
                    <a:pt x="310" y="3442"/>
                  </a:lnTo>
                  <a:cubicBezTo>
                    <a:pt x="394" y="3442"/>
                    <a:pt x="477" y="3370"/>
                    <a:pt x="477" y="3275"/>
                  </a:cubicBezTo>
                  <a:cubicBezTo>
                    <a:pt x="477" y="3203"/>
                    <a:pt x="418" y="3132"/>
                    <a:pt x="322" y="3108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48"/>
          <p:cNvGrpSpPr/>
          <p:nvPr/>
        </p:nvGrpSpPr>
        <p:grpSpPr>
          <a:xfrm>
            <a:off x="6855090" y="2298658"/>
            <a:ext cx="472470" cy="424265"/>
            <a:chOff x="3441065" y="4302505"/>
            <a:chExt cx="337069" cy="302593"/>
          </a:xfrm>
        </p:grpSpPr>
        <p:sp>
          <p:nvSpPr>
            <p:cNvPr id="432" name="Google Shape;432;p48"/>
            <p:cNvSpPr/>
            <p:nvPr/>
          </p:nvSpPr>
          <p:spPr>
            <a:xfrm>
              <a:off x="3441065" y="4366941"/>
              <a:ext cx="337069" cy="173655"/>
            </a:xfrm>
            <a:custGeom>
              <a:avLst/>
              <a:gdLst/>
              <a:ahLst/>
              <a:cxnLst/>
              <a:rect l="l" t="t" r="r" b="b"/>
              <a:pathLst>
                <a:path w="10598" h="5460" extrusionOk="0">
                  <a:moveTo>
                    <a:pt x="5062" y="1"/>
                  </a:moveTo>
                  <a:cubicBezTo>
                    <a:pt x="3977" y="1"/>
                    <a:pt x="2891" y="303"/>
                    <a:pt x="1834" y="951"/>
                  </a:cubicBezTo>
                  <a:cubicBezTo>
                    <a:pt x="1001" y="1463"/>
                    <a:pt x="418" y="2058"/>
                    <a:pt x="156" y="2368"/>
                  </a:cubicBezTo>
                  <a:cubicBezTo>
                    <a:pt x="1" y="2546"/>
                    <a:pt x="1" y="2808"/>
                    <a:pt x="168" y="2987"/>
                  </a:cubicBezTo>
                  <a:cubicBezTo>
                    <a:pt x="1001" y="3844"/>
                    <a:pt x="1870" y="4475"/>
                    <a:pt x="2739" y="4892"/>
                  </a:cubicBezTo>
                  <a:cubicBezTo>
                    <a:pt x="2763" y="4916"/>
                    <a:pt x="2787" y="4916"/>
                    <a:pt x="2823" y="4916"/>
                  </a:cubicBezTo>
                  <a:cubicBezTo>
                    <a:pt x="2977" y="4916"/>
                    <a:pt x="3037" y="4689"/>
                    <a:pt x="2894" y="4618"/>
                  </a:cubicBezTo>
                  <a:cubicBezTo>
                    <a:pt x="2049" y="4213"/>
                    <a:pt x="1215" y="3582"/>
                    <a:pt x="406" y="2773"/>
                  </a:cubicBezTo>
                  <a:cubicBezTo>
                    <a:pt x="346" y="2713"/>
                    <a:pt x="346" y="2630"/>
                    <a:pt x="406" y="2570"/>
                  </a:cubicBezTo>
                  <a:cubicBezTo>
                    <a:pt x="799" y="2130"/>
                    <a:pt x="2061" y="868"/>
                    <a:pt x="3918" y="451"/>
                  </a:cubicBezTo>
                  <a:lnTo>
                    <a:pt x="3918" y="451"/>
                  </a:lnTo>
                  <a:cubicBezTo>
                    <a:pt x="3561" y="665"/>
                    <a:pt x="3263" y="963"/>
                    <a:pt x="3025" y="1320"/>
                  </a:cubicBezTo>
                  <a:cubicBezTo>
                    <a:pt x="2977" y="1403"/>
                    <a:pt x="3001" y="1487"/>
                    <a:pt x="3073" y="1534"/>
                  </a:cubicBezTo>
                  <a:cubicBezTo>
                    <a:pt x="3098" y="1551"/>
                    <a:pt x="3126" y="1559"/>
                    <a:pt x="3154" y="1559"/>
                  </a:cubicBezTo>
                  <a:cubicBezTo>
                    <a:pt x="3204" y="1559"/>
                    <a:pt x="3252" y="1533"/>
                    <a:pt x="3275" y="1487"/>
                  </a:cubicBezTo>
                  <a:cubicBezTo>
                    <a:pt x="3728" y="772"/>
                    <a:pt x="4490" y="367"/>
                    <a:pt x="5299" y="367"/>
                  </a:cubicBezTo>
                  <a:cubicBezTo>
                    <a:pt x="6609" y="367"/>
                    <a:pt x="7680" y="1439"/>
                    <a:pt x="7680" y="2749"/>
                  </a:cubicBezTo>
                  <a:cubicBezTo>
                    <a:pt x="7680" y="3820"/>
                    <a:pt x="6954" y="4773"/>
                    <a:pt x="5930" y="5047"/>
                  </a:cubicBezTo>
                  <a:cubicBezTo>
                    <a:pt x="5720" y="5103"/>
                    <a:pt x="5510" y="5130"/>
                    <a:pt x="5305" y="5130"/>
                  </a:cubicBezTo>
                  <a:cubicBezTo>
                    <a:pt x="4250" y="5130"/>
                    <a:pt x="3302" y="4424"/>
                    <a:pt x="3013" y="3368"/>
                  </a:cubicBezTo>
                  <a:cubicBezTo>
                    <a:pt x="2954" y="3154"/>
                    <a:pt x="2918" y="2951"/>
                    <a:pt x="2918" y="2737"/>
                  </a:cubicBezTo>
                  <a:cubicBezTo>
                    <a:pt x="2918" y="2487"/>
                    <a:pt x="2966" y="2249"/>
                    <a:pt x="3037" y="2011"/>
                  </a:cubicBezTo>
                  <a:cubicBezTo>
                    <a:pt x="3073" y="1915"/>
                    <a:pt x="3025" y="1844"/>
                    <a:pt x="2942" y="1820"/>
                  </a:cubicBezTo>
                  <a:cubicBezTo>
                    <a:pt x="2920" y="1812"/>
                    <a:pt x="2899" y="1808"/>
                    <a:pt x="2880" y="1808"/>
                  </a:cubicBezTo>
                  <a:cubicBezTo>
                    <a:pt x="2816" y="1808"/>
                    <a:pt x="2767" y="1851"/>
                    <a:pt x="2739" y="1915"/>
                  </a:cubicBezTo>
                  <a:cubicBezTo>
                    <a:pt x="2656" y="2189"/>
                    <a:pt x="2608" y="2475"/>
                    <a:pt x="2608" y="2737"/>
                  </a:cubicBezTo>
                  <a:cubicBezTo>
                    <a:pt x="2608" y="2975"/>
                    <a:pt x="2644" y="3213"/>
                    <a:pt x="2704" y="3439"/>
                  </a:cubicBezTo>
                  <a:cubicBezTo>
                    <a:pt x="2858" y="4058"/>
                    <a:pt x="3251" y="4582"/>
                    <a:pt x="3739" y="4928"/>
                  </a:cubicBezTo>
                  <a:cubicBezTo>
                    <a:pt x="3632" y="4892"/>
                    <a:pt x="3549" y="4868"/>
                    <a:pt x="3442" y="4820"/>
                  </a:cubicBezTo>
                  <a:cubicBezTo>
                    <a:pt x="3427" y="4816"/>
                    <a:pt x="3412" y="4813"/>
                    <a:pt x="3396" y="4813"/>
                  </a:cubicBezTo>
                  <a:cubicBezTo>
                    <a:pt x="3334" y="4813"/>
                    <a:pt x="3270" y="4849"/>
                    <a:pt x="3251" y="4916"/>
                  </a:cubicBezTo>
                  <a:cubicBezTo>
                    <a:pt x="3216" y="4987"/>
                    <a:pt x="3263" y="5070"/>
                    <a:pt x="3335" y="5106"/>
                  </a:cubicBezTo>
                  <a:cubicBezTo>
                    <a:pt x="3996" y="5346"/>
                    <a:pt x="4652" y="5460"/>
                    <a:pt x="5299" y="5460"/>
                  </a:cubicBezTo>
                  <a:cubicBezTo>
                    <a:pt x="6446" y="5460"/>
                    <a:pt x="7563" y="5103"/>
                    <a:pt x="8621" y="4463"/>
                  </a:cubicBezTo>
                  <a:cubicBezTo>
                    <a:pt x="9502" y="3927"/>
                    <a:pt x="10145" y="3308"/>
                    <a:pt x="10443" y="2975"/>
                  </a:cubicBezTo>
                  <a:cubicBezTo>
                    <a:pt x="10597" y="2808"/>
                    <a:pt x="10586" y="2511"/>
                    <a:pt x="10395" y="2356"/>
                  </a:cubicBezTo>
                  <a:cubicBezTo>
                    <a:pt x="10062" y="2058"/>
                    <a:pt x="9728" y="1784"/>
                    <a:pt x="9383" y="1546"/>
                  </a:cubicBezTo>
                  <a:cubicBezTo>
                    <a:pt x="9357" y="1529"/>
                    <a:pt x="9327" y="1521"/>
                    <a:pt x="9298" y="1521"/>
                  </a:cubicBezTo>
                  <a:cubicBezTo>
                    <a:pt x="9246" y="1521"/>
                    <a:pt x="9194" y="1544"/>
                    <a:pt x="9157" y="1582"/>
                  </a:cubicBezTo>
                  <a:cubicBezTo>
                    <a:pt x="9109" y="1653"/>
                    <a:pt x="9133" y="1737"/>
                    <a:pt x="9192" y="1796"/>
                  </a:cubicBezTo>
                  <a:cubicBezTo>
                    <a:pt x="9514" y="2034"/>
                    <a:pt x="9847" y="2296"/>
                    <a:pt x="10169" y="2594"/>
                  </a:cubicBezTo>
                  <a:cubicBezTo>
                    <a:pt x="10228" y="2653"/>
                    <a:pt x="10228" y="2737"/>
                    <a:pt x="10181" y="2796"/>
                  </a:cubicBezTo>
                  <a:cubicBezTo>
                    <a:pt x="9788" y="3225"/>
                    <a:pt x="8550" y="4439"/>
                    <a:pt x="6835" y="4939"/>
                  </a:cubicBezTo>
                  <a:cubicBezTo>
                    <a:pt x="8311" y="3904"/>
                    <a:pt x="8359" y="1737"/>
                    <a:pt x="6954" y="629"/>
                  </a:cubicBezTo>
                  <a:lnTo>
                    <a:pt x="6954" y="629"/>
                  </a:lnTo>
                  <a:cubicBezTo>
                    <a:pt x="7538" y="820"/>
                    <a:pt x="8121" y="1106"/>
                    <a:pt x="8692" y="1463"/>
                  </a:cubicBezTo>
                  <a:cubicBezTo>
                    <a:pt x="8722" y="1476"/>
                    <a:pt x="8752" y="1482"/>
                    <a:pt x="8780" y="1482"/>
                  </a:cubicBezTo>
                  <a:cubicBezTo>
                    <a:pt x="8831" y="1482"/>
                    <a:pt x="8876" y="1461"/>
                    <a:pt x="8907" y="1415"/>
                  </a:cubicBezTo>
                  <a:cubicBezTo>
                    <a:pt x="8954" y="1344"/>
                    <a:pt x="8931" y="1249"/>
                    <a:pt x="8859" y="1201"/>
                  </a:cubicBezTo>
                  <a:cubicBezTo>
                    <a:pt x="7632" y="426"/>
                    <a:pt x="6348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8"/>
            <p:cNvSpPr/>
            <p:nvPr/>
          </p:nvSpPr>
          <p:spPr>
            <a:xfrm>
              <a:off x="3572864" y="4423300"/>
              <a:ext cx="76141" cy="61479"/>
            </a:xfrm>
            <a:custGeom>
              <a:avLst/>
              <a:gdLst/>
              <a:ahLst/>
              <a:cxnLst/>
              <a:rect l="l" t="t" r="r" b="b"/>
              <a:pathLst>
                <a:path w="2394" h="1933" extrusionOk="0">
                  <a:moveTo>
                    <a:pt x="1143" y="0"/>
                  </a:moveTo>
                  <a:cubicBezTo>
                    <a:pt x="465" y="0"/>
                    <a:pt x="0" y="679"/>
                    <a:pt x="238" y="1322"/>
                  </a:cubicBezTo>
                  <a:cubicBezTo>
                    <a:pt x="258" y="1381"/>
                    <a:pt x="326" y="1423"/>
                    <a:pt x="396" y="1423"/>
                  </a:cubicBezTo>
                  <a:cubicBezTo>
                    <a:pt x="411" y="1423"/>
                    <a:pt x="426" y="1421"/>
                    <a:pt x="441" y="1417"/>
                  </a:cubicBezTo>
                  <a:cubicBezTo>
                    <a:pt x="524" y="1382"/>
                    <a:pt x="560" y="1298"/>
                    <a:pt x="536" y="1203"/>
                  </a:cubicBezTo>
                  <a:cubicBezTo>
                    <a:pt x="354" y="738"/>
                    <a:pt x="729" y="308"/>
                    <a:pt x="1156" y="308"/>
                  </a:cubicBezTo>
                  <a:cubicBezTo>
                    <a:pt x="1287" y="308"/>
                    <a:pt x="1422" y="349"/>
                    <a:pt x="1548" y="441"/>
                  </a:cubicBezTo>
                  <a:cubicBezTo>
                    <a:pt x="2036" y="822"/>
                    <a:pt x="1774" y="1620"/>
                    <a:pt x="1143" y="1620"/>
                  </a:cubicBezTo>
                  <a:cubicBezTo>
                    <a:pt x="1048" y="1620"/>
                    <a:pt x="953" y="1608"/>
                    <a:pt x="881" y="1560"/>
                  </a:cubicBezTo>
                  <a:cubicBezTo>
                    <a:pt x="860" y="1554"/>
                    <a:pt x="840" y="1551"/>
                    <a:pt x="819" y="1551"/>
                  </a:cubicBezTo>
                  <a:cubicBezTo>
                    <a:pt x="759" y="1551"/>
                    <a:pt x="703" y="1578"/>
                    <a:pt x="667" y="1632"/>
                  </a:cubicBezTo>
                  <a:cubicBezTo>
                    <a:pt x="643" y="1715"/>
                    <a:pt x="667" y="1798"/>
                    <a:pt x="738" y="1846"/>
                  </a:cubicBezTo>
                  <a:cubicBezTo>
                    <a:pt x="869" y="1904"/>
                    <a:pt x="1009" y="1933"/>
                    <a:pt x="1148" y="1933"/>
                  </a:cubicBezTo>
                  <a:cubicBezTo>
                    <a:pt x="1438" y="1933"/>
                    <a:pt x="1724" y="1806"/>
                    <a:pt x="1917" y="1548"/>
                  </a:cubicBezTo>
                  <a:cubicBezTo>
                    <a:pt x="2393" y="917"/>
                    <a:pt x="1965" y="0"/>
                    <a:pt x="1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8"/>
            <p:cNvSpPr/>
            <p:nvPr/>
          </p:nvSpPr>
          <p:spPr>
            <a:xfrm>
              <a:off x="3619045" y="4394485"/>
              <a:ext cx="46626" cy="39088"/>
            </a:xfrm>
            <a:custGeom>
              <a:avLst/>
              <a:gdLst/>
              <a:ahLst/>
              <a:cxnLst/>
              <a:rect l="l" t="t" r="r" b="b"/>
              <a:pathLst>
                <a:path w="1466" h="1229" extrusionOk="0">
                  <a:moveTo>
                    <a:pt x="782" y="310"/>
                  </a:moveTo>
                  <a:cubicBezTo>
                    <a:pt x="917" y="310"/>
                    <a:pt x="1054" y="400"/>
                    <a:pt x="1096" y="549"/>
                  </a:cubicBezTo>
                  <a:cubicBezTo>
                    <a:pt x="1120" y="716"/>
                    <a:pt x="1013" y="871"/>
                    <a:pt x="858" y="906"/>
                  </a:cubicBezTo>
                  <a:cubicBezTo>
                    <a:pt x="834" y="912"/>
                    <a:pt x="810" y="914"/>
                    <a:pt x="788" y="914"/>
                  </a:cubicBezTo>
                  <a:cubicBezTo>
                    <a:pt x="553" y="914"/>
                    <a:pt x="406" y="648"/>
                    <a:pt x="537" y="442"/>
                  </a:cubicBezTo>
                  <a:cubicBezTo>
                    <a:pt x="599" y="351"/>
                    <a:pt x="690" y="310"/>
                    <a:pt x="782" y="310"/>
                  </a:cubicBezTo>
                  <a:close/>
                  <a:moveTo>
                    <a:pt x="791" y="1"/>
                  </a:moveTo>
                  <a:cubicBezTo>
                    <a:pt x="598" y="1"/>
                    <a:pt x="403" y="88"/>
                    <a:pt x="275" y="275"/>
                  </a:cubicBezTo>
                  <a:cubicBezTo>
                    <a:pt x="1" y="692"/>
                    <a:pt x="321" y="1229"/>
                    <a:pt x="792" y="1229"/>
                  </a:cubicBezTo>
                  <a:cubicBezTo>
                    <a:pt x="833" y="1229"/>
                    <a:pt x="875" y="1225"/>
                    <a:pt x="918" y="1216"/>
                  </a:cubicBezTo>
                  <a:cubicBezTo>
                    <a:pt x="1251" y="1145"/>
                    <a:pt x="1465" y="811"/>
                    <a:pt x="1394" y="490"/>
                  </a:cubicBezTo>
                  <a:cubicBezTo>
                    <a:pt x="1331" y="176"/>
                    <a:pt x="1064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8"/>
            <p:cNvSpPr/>
            <p:nvPr/>
          </p:nvSpPr>
          <p:spPr>
            <a:xfrm>
              <a:off x="3604669" y="4302505"/>
              <a:ext cx="9860" cy="42046"/>
            </a:xfrm>
            <a:custGeom>
              <a:avLst/>
              <a:gdLst/>
              <a:ahLst/>
              <a:cxnLst/>
              <a:rect l="l" t="t" r="r" b="b"/>
              <a:pathLst>
                <a:path w="310" h="1322" extrusionOk="0"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1179"/>
                  </a:lnTo>
                  <a:cubicBezTo>
                    <a:pt x="0" y="1262"/>
                    <a:pt x="72" y="1322"/>
                    <a:pt x="143" y="1322"/>
                  </a:cubicBezTo>
                  <a:cubicBezTo>
                    <a:pt x="238" y="1322"/>
                    <a:pt x="298" y="1250"/>
                    <a:pt x="298" y="1179"/>
                  </a:cubicBezTo>
                  <a:lnTo>
                    <a:pt x="298" y="155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8"/>
            <p:cNvSpPr/>
            <p:nvPr/>
          </p:nvSpPr>
          <p:spPr>
            <a:xfrm>
              <a:off x="3528178" y="4315926"/>
              <a:ext cx="22359" cy="40742"/>
            </a:xfrm>
            <a:custGeom>
              <a:avLst/>
              <a:gdLst/>
              <a:ahLst/>
              <a:cxnLst/>
              <a:rect l="l" t="t" r="r" b="b"/>
              <a:pathLst>
                <a:path w="703" h="1281" extrusionOk="0">
                  <a:moveTo>
                    <a:pt x="163" y="1"/>
                  </a:moveTo>
                  <a:cubicBezTo>
                    <a:pt x="149" y="1"/>
                    <a:pt x="134" y="3"/>
                    <a:pt x="119" y="7"/>
                  </a:cubicBezTo>
                  <a:cubicBezTo>
                    <a:pt x="48" y="43"/>
                    <a:pt x="0" y="126"/>
                    <a:pt x="36" y="209"/>
                  </a:cubicBezTo>
                  <a:lnTo>
                    <a:pt x="393" y="1174"/>
                  </a:lnTo>
                  <a:cubicBezTo>
                    <a:pt x="417" y="1233"/>
                    <a:pt x="477" y="1281"/>
                    <a:pt x="536" y="1281"/>
                  </a:cubicBezTo>
                  <a:cubicBezTo>
                    <a:pt x="631" y="1281"/>
                    <a:pt x="703" y="1174"/>
                    <a:pt x="679" y="1067"/>
                  </a:cubicBezTo>
                  <a:lnTo>
                    <a:pt x="322" y="102"/>
                  </a:lnTo>
                  <a:cubicBezTo>
                    <a:pt x="292" y="43"/>
                    <a:pt x="23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8"/>
            <p:cNvSpPr/>
            <p:nvPr/>
          </p:nvSpPr>
          <p:spPr>
            <a:xfrm>
              <a:off x="3457730" y="4348590"/>
              <a:ext cx="32600" cy="35367"/>
            </a:xfrm>
            <a:custGeom>
              <a:avLst/>
              <a:gdLst/>
              <a:ahLst/>
              <a:cxnLst/>
              <a:rect l="l" t="t" r="r" b="b"/>
              <a:pathLst>
                <a:path w="1025" h="1112" extrusionOk="0">
                  <a:moveTo>
                    <a:pt x="183" y="0"/>
                  </a:moveTo>
                  <a:cubicBezTo>
                    <a:pt x="147" y="0"/>
                    <a:pt x="110" y="13"/>
                    <a:pt x="72" y="40"/>
                  </a:cubicBezTo>
                  <a:cubicBezTo>
                    <a:pt x="13" y="99"/>
                    <a:pt x="1" y="194"/>
                    <a:pt x="60" y="266"/>
                  </a:cubicBezTo>
                  <a:lnTo>
                    <a:pt x="715" y="1052"/>
                  </a:lnTo>
                  <a:cubicBezTo>
                    <a:pt x="751" y="1087"/>
                    <a:pt x="787" y="1111"/>
                    <a:pt x="834" y="1111"/>
                  </a:cubicBezTo>
                  <a:cubicBezTo>
                    <a:pt x="953" y="1099"/>
                    <a:pt x="1025" y="944"/>
                    <a:pt x="953" y="849"/>
                  </a:cubicBezTo>
                  <a:lnTo>
                    <a:pt x="298" y="51"/>
                  </a:lnTo>
                  <a:cubicBezTo>
                    <a:pt x="266" y="19"/>
                    <a:pt x="226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8"/>
            <p:cNvSpPr/>
            <p:nvPr/>
          </p:nvSpPr>
          <p:spPr>
            <a:xfrm>
              <a:off x="3727723" y="4351611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34" y="1"/>
                  </a:moveTo>
                  <a:cubicBezTo>
                    <a:pt x="791" y="1"/>
                    <a:pt x="748" y="19"/>
                    <a:pt x="715" y="52"/>
                  </a:cubicBezTo>
                  <a:lnTo>
                    <a:pt x="60" y="838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9" y="1040"/>
                  </a:cubicBezTo>
                  <a:lnTo>
                    <a:pt x="953" y="254"/>
                  </a:lnTo>
                  <a:cubicBezTo>
                    <a:pt x="1013" y="183"/>
                    <a:pt x="1013" y="76"/>
                    <a:pt x="930" y="40"/>
                  </a:cubicBezTo>
                  <a:cubicBezTo>
                    <a:pt x="903" y="13"/>
                    <a:pt x="869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8"/>
            <p:cNvSpPr/>
            <p:nvPr/>
          </p:nvSpPr>
          <p:spPr>
            <a:xfrm>
              <a:off x="3668279" y="4315926"/>
              <a:ext cx="22391" cy="40742"/>
            </a:xfrm>
            <a:custGeom>
              <a:avLst/>
              <a:gdLst/>
              <a:ahLst/>
              <a:cxnLst/>
              <a:rect l="l" t="t" r="r" b="b"/>
              <a:pathLst>
                <a:path w="704" h="1281" extrusionOk="0">
                  <a:moveTo>
                    <a:pt x="544" y="1"/>
                  </a:moveTo>
                  <a:cubicBezTo>
                    <a:pt x="481" y="1"/>
                    <a:pt x="413" y="43"/>
                    <a:pt x="394" y="102"/>
                  </a:cubicBezTo>
                  <a:lnTo>
                    <a:pt x="36" y="1067"/>
                  </a:lnTo>
                  <a:cubicBezTo>
                    <a:pt x="1" y="1174"/>
                    <a:pt x="84" y="1281"/>
                    <a:pt x="179" y="1281"/>
                  </a:cubicBezTo>
                  <a:cubicBezTo>
                    <a:pt x="239" y="1281"/>
                    <a:pt x="298" y="1233"/>
                    <a:pt x="334" y="1174"/>
                  </a:cubicBezTo>
                  <a:lnTo>
                    <a:pt x="691" y="209"/>
                  </a:lnTo>
                  <a:cubicBezTo>
                    <a:pt x="703" y="126"/>
                    <a:pt x="655" y="43"/>
                    <a:pt x="584" y="7"/>
                  </a:cubicBezTo>
                  <a:cubicBezTo>
                    <a:pt x="571" y="3"/>
                    <a:pt x="558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8"/>
            <p:cNvSpPr/>
            <p:nvPr/>
          </p:nvSpPr>
          <p:spPr>
            <a:xfrm>
              <a:off x="3603143" y="4563019"/>
              <a:ext cx="9891" cy="42078"/>
            </a:xfrm>
            <a:custGeom>
              <a:avLst/>
              <a:gdLst/>
              <a:ahLst/>
              <a:cxnLst/>
              <a:rect l="l" t="t" r="r" b="b"/>
              <a:pathLst>
                <a:path w="311" h="1323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68"/>
                  </a:lnTo>
                  <a:cubicBezTo>
                    <a:pt x="1" y="1263"/>
                    <a:pt x="72" y="1322"/>
                    <a:pt x="144" y="1322"/>
                  </a:cubicBezTo>
                  <a:cubicBezTo>
                    <a:pt x="239" y="1322"/>
                    <a:pt x="298" y="1251"/>
                    <a:pt x="298" y="1168"/>
                  </a:cubicBezTo>
                  <a:lnTo>
                    <a:pt x="298" y="144"/>
                  </a:lnTo>
                  <a:cubicBezTo>
                    <a:pt x="310" y="72"/>
                    <a:pt x="239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8"/>
            <p:cNvSpPr/>
            <p:nvPr/>
          </p:nvSpPr>
          <p:spPr>
            <a:xfrm>
              <a:off x="3667134" y="4552206"/>
              <a:ext cx="22009" cy="40233"/>
            </a:xfrm>
            <a:custGeom>
              <a:avLst/>
              <a:gdLst/>
              <a:ahLst/>
              <a:cxnLst/>
              <a:rect l="l" t="t" r="r" b="b"/>
              <a:pathLst>
                <a:path w="692" h="1265" extrusionOk="0">
                  <a:moveTo>
                    <a:pt x="165" y="0"/>
                  </a:moveTo>
                  <a:cubicBezTo>
                    <a:pt x="150" y="0"/>
                    <a:pt x="135" y="3"/>
                    <a:pt x="120" y="7"/>
                  </a:cubicBezTo>
                  <a:cubicBezTo>
                    <a:pt x="37" y="43"/>
                    <a:pt x="1" y="126"/>
                    <a:pt x="25" y="198"/>
                  </a:cubicBezTo>
                  <a:lnTo>
                    <a:pt x="382" y="1174"/>
                  </a:lnTo>
                  <a:cubicBezTo>
                    <a:pt x="410" y="1231"/>
                    <a:pt x="468" y="1265"/>
                    <a:pt x="527" y="1265"/>
                  </a:cubicBezTo>
                  <a:cubicBezTo>
                    <a:pt x="542" y="1265"/>
                    <a:pt x="557" y="1263"/>
                    <a:pt x="572" y="1258"/>
                  </a:cubicBezTo>
                  <a:cubicBezTo>
                    <a:pt x="656" y="1234"/>
                    <a:pt x="691" y="1139"/>
                    <a:pt x="668" y="1067"/>
                  </a:cubicBezTo>
                  <a:lnTo>
                    <a:pt x="310" y="103"/>
                  </a:lnTo>
                  <a:cubicBezTo>
                    <a:pt x="282" y="36"/>
                    <a:pt x="223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8"/>
            <p:cNvSpPr/>
            <p:nvPr/>
          </p:nvSpPr>
          <p:spPr>
            <a:xfrm>
              <a:off x="3727723" y="4524662"/>
              <a:ext cx="32982" cy="35367"/>
            </a:xfrm>
            <a:custGeom>
              <a:avLst/>
              <a:gdLst/>
              <a:ahLst/>
              <a:cxnLst/>
              <a:rect l="l" t="t" r="r" b="b"/>
              <a:pathLst>
                <a:path w="1037" h="1112" extrusionOk="0">
                  <a:moveTo>
                    <a:pt x="178" y="1"/>
                  </a:moveTo>
                  <a:cubicBezTo>
                    <a:pt x="142" y="1"/>
                    <a:pt x="104" y="13"/>
                    <a:pt x="72" y="40"/>
                  </a:cubicBezTo>
                  <a:cubicBezTo>
                    <a:pt x="13" y="100"/>
                    <a:pt x="1" y="195"/>
                    <a:pt x="60" y="266"/>
                  </a:cubicBezTo>
                  <a:lnTo>
                    <a:pt x="715" y="1052"/>
                  </a:lnTo>
                  <a:cubicBezTo>
                    <a:pt x="739" y="1088"/>
                    <a:pt x="787" y="1112"/>
                    <a:pt x="834" y="1112"/>
                  </a:cubicBezTo>
                  <a:cubicBezTo>
                    <a:pt x="965" y="1100"/>
                    <a:pt x="1037" y="945"/>
                    <a:pt x="953" y="850"/>
                  </a:cubicBezTo>
                  <a:lnTo>
                    <a:pt x="299" y="52"/>
                  </a:lnTo>
                  <a:cubicBezTo>
                    <a:pt x="266" y="19"/>
                    <a:pt x="222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8"/>
            <p:cNvSpPr/>
            <p:nvPr/>
          </p:nvSpPr>
          <p:spPr>
            <a:xfrm>
              <a:off x="3457349" y="4522023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41" y="0"/>
                  </a:moveTo>
                  <a:cubicBezTo>
                    <a:pt x="795" y="0"/>
                    <a:pt x="748" y="19"/>
                    <a:pt x="715" y="52"/>
                  </a:cubicBezTo>
                  <a:lnTo>
                    <a:pt x="60" y="837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8" y="1040"/>
                  </a:cubicBezTo>
                  <a:lnTo>
                    <a:pt x="953" y="254"/>
                  </a:lnTo>
                  <a:cubicBezTo>
                    <a:pt x="1013" y="183"/>
                    <a:pt x="1013" y="99"/>
                    <a:pt x="941" y="40"/>
                  </a:cubicBezTo>
                  <a:cubicBezTo>
                    <a:pt x="915" y="13"/>
                    <a:pt x="878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8"/>
            <p:cNvSpPr/>
            <p:nvPr/>
          </p:nvSpPr>
          <p:spPr>
            <a:xfrm>
              <a:off x="3526270" y="4551665"/>
              <a:ext cx="22772" cy="40392"/>
            </a:xfrm>
            <a:custGeom>
              <a:avLst/>
              <a:gdLst/>
              <a:ahLst/>
              <a:cxnLst/>
              <a:rect l="l" t="t" r="r" b="b"/>
              <a:pathLst>
                <a:path w="716" h="1270" extrusionOk="0">
                  <a:moveTo>
                    <a:pt x="531" y="0"/>
                  </a:moveTo>
                  <a:cubicBezTo>
                    <a:pt x="472" y="0"/>
                    <a:pt x="412" y="41"/>
                    <a:pt x="394" y="96"/>
                  </a:cubicBezTo>
                  <a:lnTo>
                    <a:pt x="36" y="1072"/>
                  </a:lnTo>
                  <a:cubicBezTo>
                    <a:pt x="1" y="1144"/>
                    <a:pt x="48" y="1227"/>
                    <a:pt x="120" y="1263"/>
                  </a:cubicBezTo>
                  <a:cubicBezTo>
                    <a:pt x="137" y="1268"/>
                    <a:pt x="154" y="1270"/>
                    <a:pt x="170" y="1270"/>
                  </a:cubicBezTo>
                  <a:cubicBezTo>
                    <a:pt x="235" y="1270"/>
                    <a:pt x="294" y="1234"/>
                    <a:pt x="322" y="1167"/>
                  </a:cubicBezTo>
                  <a:lnTo>
                    <a:pt x="679" y="203"/>
                  </a:lnTo>
                  <a:cubicBezTo>
                    <a:pt x="715" y="132"/>
                    <a:pt x="679" y="36"/>
                    <a:pt x="584" y="13"/>
                  </a:cubicBezTo>
                  <a:cubicBezTo>
                    <a:pt x="567" y="4"/>
                    <a:pt x="549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152F096-5FAB-4EE2-B23B-619762095009}"/>
              </a:ext>
            </a:extLst>
          </p:cNvPr>
          <p:cNvSpPr txBox="1"/>
          <p:nvPr/>
        </p:nvSpPr>
        <p:spPr>
          <a:xfrm>
            <a:off x="507701" y="396615"/>
            <a:ext cx="17532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Prata" panose="020B0604020202020204" charset="0"/>
              </a:rPr>
              <a:t>0</a:t>
            </a:r>
            <a:r>
              <a:rPr lang="ru-RU" sz="8800" dirty="0">
                <a:latin typeface="Prata" panose="020B0604020202020204" charset="0"/>
              </a:rPr>
              <a:t>2</a:t>
            </a:r>
            <a:endParaRPr lang="en" sz="8800" dirty="0">
              <a:latin typeface="Prata" panose="020B06040202020202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 txBox="1">
            <a:spLocks noGrp="1"/>
          </p:cNvSpPr>
          <p:nvPr>
            <p:ph type="ctrTitle"/>
          </p:nvPr>
        </p:nvSpPr>
        <p:spPr>
          <a:xfrm>
            <a:off x="1594936" y="1154103"/>
            <a:ext cx="57624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/>
              <a:t>Отложенная доверенность</a:t>
            </a:r>
            <a:endParaRPr lang="en-US" sz="4800" dirty="0"/>
          </a:p>
        </p:txBody>
      </p:sp>
      <p:cxnSp>
        <p:nvCxnSpPr>
          <p:cNvPr id="288" name="Google Shape;288;p40"/>
          <p:cNvCxnSpPr/>
          <p:nvPr/>
        </p:nvCxnSpPr>
        <p:spPr>
          <a:xfrm>
            <a:off x="3777150" y="2536551"/>
            <a:ext cx="1589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739A00E-AD4A-4311-B2CA-EE45D538ED7F}"/>
              </a:ext>
            </a:extLst>
          </p:cNvPr>
          <p:cNvSpPr/>
          <p:nvPr/>
        </p:nvSpPr>
        <p:spPr>
          <a:xfrm>
            <a:off x="243348" y="2676831"/>
            <a:ext cx="3871451" cy="18269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13F599-DE45-4E70-A521-FBB987C91AEA}"/>
              </a:ext>
            </a:extLst>
          </p:cNvPr>
          <p:cNvSpPr/>
          <p:nvPr/>
        </p:nvSpPr>
        <p:spPr>
          <a:xfrm>
            <a:off x="4953000" y="2676831"/>
            <a:ext cx="3871451" cy="18269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67A1D1-B6EE-4B33-ABBE-3DE842B3B509}"/>
              </a:ext>
            </a:extLst>
          </p:cNvPr>
          <p:cNvSpPr txBox="1"/>
          <p:nvPr/>
        </p:nvSpPr>
        <p:spPr>
          <a:xfrm>
            <a:off x="7299334" y="1038383"/>
            <a:ext cx="17532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Prata" panose="020B0604020202020204" charset="0"/>
              </a:rPr>
              <a:t>0</a:t>
            </a:r>
            <a:r>
              <a:rPr lang="ru-RU" sz="8800" dirty="0">
                <a:latin typeface="Prata" panose="020B0604020202020204" charset="0"/>
              </a:rPr>
              <a:t>3</a:t>
            </a:r>
            <a:endParaRPr lang="en" sz="8800" dirty="0">
              <a:latin typeface="Prata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E985F-0527-4390-B0C4-40BAE7BCEF58}"/>
              </a:ext>
            </a:extLst>
          </p:cNvPr>
          <p:cNvSpPr txBox="1"/>
          <p:nvPr/>
        </p:nvSpPr>
        <p:spPr>
          <a:xfrm>
            <a:off x="377314" y="3128642"/>
            <a:ext cx="369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Didact Gothic" panose="020B0604020202020204" charset="0"/>
              </a:rPr>
              <a:t>Предварительные инструкции на случай утраты собственной дееспособности</a:t>
            </a:r>
            <a:endParaRPr lang="en-IL" sz="1800" dirty="0">
              <a:latin typeface="Didact Gothic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A8002-48AF-45DC-9AF3-A9F33C0A4C16}"/>
              </a:ext>
            </a:extLst>
          </p:cNvPr>
          <p:cNvSpPr txBox="1"/>
          <p:nvPr/>
        </p:nvSpPr>
        <p:spPr>
          <a:xfrm>
            <a:off x="5129980" y="3128642"/>
            <a:ext cx="3694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Документ волеизъявления на случай утраты дееспособности родителя человека с особыми потребностями</a:t>
            </a:r>
            <a:endParaRPr lang="en-IL" sz="2000" dirty="0">
              <a:latin typeface="Didact Gothic" panose="020B06040202020202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5"/>
          <p:cNvSpPr txBox="1">
            <a:spLocks noGrp="1"/>
          </p:cNvSpPr>
          <p:nvPr>
            <p:ph type="subTitle" idx="1"/>
          </p:nvPr>
        </p:nvSpPr>
        <p:spPr>
          <a:xfrm>
            <a:off x="856875" y="3049800"/>
            <a:ext cx="23916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посещение врача, операции, лечение и т.д.</a:t>
            </a:r>
            <a:endParaRPr lang="en-GB" dirty="0"/>
          </a:p>
        </p:txBody>
      </p:sp>
      <p:sp>
        <p:nvSpPr>
          <p:cNvPr id="340" name="Google Shape;340;p45"/>
          <p:cNvSpPr txBox="1">
            <a:spLocks noGrp="1"/>
          </p:cNvSpPr>
          <p:nvPr>
            <p:ph type="subTitle" idx="3"/>
          </p:nvPr>
        </p:nvSpPr>
        <p:spPr>
          <a:xfrm>
            <a:off x="5895525" y="3049800"/>
            <a:ext cx="23916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/>
              <a:t>вступление в брак и т.д.</a:t>
            </a:r>
            <a:endParaRPr lang="en-GB" dirty="0"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41" name="Google Shape;341;p45"/>
          <p:cNvSpPr txBox="1">
            <a:spLocks noGrp="1"/>
          </p:cNvSpPr>
          <p:nvPr>
            <p:ph type="title"/>
          </p:nvPr>
        </p:nvSpPr>
        <p:spPr>
          <a:xfrm>
            <a:off x="1186454" y="2791059"/>
            <a:ext cx="1796175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Медицинская</a:t>
            </a:r>
            <a:endParaRPr dirty="0"/>
          </a:p>
        </p:txBody>
      </p:sp>
      <p:sp>
        <p:nvSpPr>
          <p:cNvPr id="342" name="Google Shape;342;p45"/>
          <p:cNvSpPr txBox="1">
            <a:spLocks noGrp="1"/>
          </p:cNvSpPr>
          <p:nvPr>
            <p:ph type="title" idx="2"/>
          </p:nvPr>
        </p:nvSpPr>
        <p:spPr>
          <a:xfrm>
            <a:off x="5966241" y="2802736"/>
            <a:ext cx="2203599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Личные вопросы</a:t>
            </a:r>
            <a:endParaRPr lang="en-US" dirty="0"/>
          </a:p>
        </p:txBody>
      </p:sp>
      <p:sp>
        <p:nvSpPr>
          <p:cNvPr id="343" name="Google Shape;343;p45"/>
          <p:cNvSpPr txBox="1">
            <a:spLocks noGrp="1"/>
          </p:cNvSpPr>
          <p:nvPr>
            <p:ph type="title" idx="4"/>
          </p:nvPr>
        </p:nvSpPr>
        <p:spPr>
          <a:xfrm>
            <a:off x="3752400" y="2791059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Финансовая </a:t>
            </a:r>
            <a:endParaRPr dirty="0"/>
          </a:p>
        </p:txBody>
      </p:sp>
      <p:sp>
        <p:nvSpPr>
          <p:cNvPr id="344" name="Google Shape;344;p45"/>
          <p:cNvSpPr txBox="1">
            <a:spLocks noGrp="1"/>
          </p:cNvSpPr>
          <p:nvPr>
            <p:ph type="subTitle" idx="5"/>
          </p:nvPr>
        </p:nvSpPr>
        <p:spPr>
          <a:xfrm>
            <a:off x="3385950" y="3049800"/>
            <a:ext cx="23916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распоряжение деньгами, имуществом и т.д.</a:t>
            </a:r>
            <a:endParaRPr lang="en-GB" dirty="0"/>
          </a:p>
        </p:txBody>
      </p:sp>
      <p:sp>
        <p:nvSpPr>
          <p:cNvPr id="345" name="Google Shape;345;p45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Опека</a:t>
            </a:r>
            <a:endParaRPr dirty="0"/>
          </a:p>
        </p:txBody>
      </p:sp>
      <p:cxnSp>
        <p:nvCxnSpPr>
          <p:cNvPr id="355" name="Google Shape;355;p45"/>
          <p:cNvCxnSpPr/>
          <p:nvPr/>
        </p:nvCxnSpPr>
        <p:spPr>
          <a:xfrm>
            <a:off x="4251963" y="116841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" name="Google Shape;9591;p72">
            <a:extLst>
              <a:ext uri="{FF2B5EF4-FFF2-40B4-BE49-F238E27FC236}">
                <a16:creationId xmlns:a16="http://schemas.microsoft.com/office/drawing/2014/main" id="{179EB799-63EC-4D4C-A707-A0B3AE87935E}"/>
              </a:ext>
            </a:extLst>
          </p:cNvPr>
          <p:cNvGrpSpPr/>
          <p:nvPr/>
        </p:nvGrpSpPr>
        <p:grpSpPr>
          <a:xfrm>
            <a:off x="1822901" y="2196750"/>
            <a:ext cx="547236" cy="538885"/>
            <a:chOff x="7964906" y="2434073"/>
            <a:chExt cx="373627" cy="367925"/>
          </a:xfrm>
          <a:solidFill>
            <a:schemeClr val="tx1"/>
          </a:solidFill>
        </p:grpSpPr>
        <p:sp>
          <p:nvSpPr>
            <p:cNvPr id="20" name="Google Shape;9592;p72">
              <a:extLst>
                <a:ext uri="{FF2B5EF4-FFF2-40B4-BE49-F238E27FC236}">
                  <a16:creationId xmlns:a16="http://schemas.microsoft.com/office/drawing/2014/main" id="{1E34E9DE-75B2-4F89-998A-05C0EB451F1C}"/>
                </a:ext>
              </a:extLst>
            </p:cNvPr>
            <p:cNvSpPr/>
            <p:nvPr/>
          </p:nvSpPr>
          <p:spPr>
            <a:xfrm>
              <a:off x="8252397" y="2622942"/>
              <a:ext cx="46699" cy="46317"/>
            </a:xfrm>
            <a:custGeom>
              <a:avLst/>
              <a:gdLst/>
              <a:ahLst/>
              <a:cxnLst/>
              <a:rect l="l" t="t" r="r" b="b"/>
              <a:pathLst>
                <a:path w="1466" h="1454" extrusionOk="0">
                  <a:moveTo>
                    <a:pt x="715" y="334"/>
                  </a:moveTo>
                  <a:cubicBezTo>
                    <a:pt x="941" y="358"/>
                    <a:pt x="1108" y="513"/>
                    <a:pt x="1108" y="727"/>
                  </a:cubicBezTo>
                  <a:cubicBezTo>
                    <a:pt x="1108" y="929"/>
                    <a:pt x="929" y="1108"/>
                    <a:pt x="715" y="1108"/>
                  </a:cubicBezTo>
                  <a:cubicBezTo>
                    <a:pt x="513" y="1108"/>
                    <a:pt x="334" y="929"/>
                    <a:pt x="334" y="727"/>
                  </a:cubicBezTo>
                  <a:cubicBezTo>
                    <a:pt x="334" y="513"/>
                    <a:pt x="513" y="334"/>
                    <a:pt x="715" y="334"/>
                  </a:cubicBezTo>
                  <a:close/>
                  <a:moveTo>
                    <a:pt x="739" y="1"/>
                  </a:moveTo>
                  <a:cubicBezTo>
                    <a:pt x="334" y="13"/>
                    <a:pt x="1" y="334"/>
                    <a:pt x="1" y="727"/>
                  </a:cubicBezTo>
                  <a:cubicBezTo>
                    <a:pt x="1" y="1132"/>
                    <a:pt x="334" y="1453"/>
                    <a:pt x="739" y="1453"/>
                  </a:cubicBezTo>
                  <a:cubicBezTo>
                    <a:pt x="1132" y="1453"/>
                    <a:pt x="1465" y="1132"/>
                    <a:pt x="1465" y="727"/>
                  </a:cubicBezTo>
                  <a:cubicBezTo>
                    <a:pt x="1465" y="322"/>
                    <a:pt x="1132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1" name="Google Shape;9593;p72">
              <a:extLst>
                <a:ext uri="{FF2B5EF4-FFF2-40B4-BE49-F238E27FC236}">
                  <a16:creationId xmlns:a16="http://schemas.microsoft.com/office/drawing/2014/main" id="{3C700C13-29CA-49CD-8D6D-A8197914EFF7}"/>
                </a:ext>
              </a:extLst>
            </p:cNvPr>
            <p:cNvSpPr/>
            <p:nvPr/>
          </p:nvSpPr>
          <p:spPr>
            <a:xfrm>
              <a:off x="7964906" y="2434073"/>
              <a:ext cx="373627" cy="367925"/>
            </a:xfrm>
            <a:custGeom>
              <a:avLst/>
              <a:gdLst/>
              <a:ahLst/>
              <a:cxnLst/>
              <a:rect l="l" t="t" r="r" b="b"/>
              <a:pathLst>
                <a:path w="11729" h="11550" extrusionOk="0">
                  <a:moveTo>
                    <a:pt x="2525" y="358"/>
                  </a:moveTo>
                  <a:cubicBezTo>
                    <a:pt x="2835" y="358"/>
                    <a:pt x="3096" y="608"/>
                    <a:pt x="3096" y="929"/>
                  </a:cubicBezTo>
                  <a:lnTo>
                    <a:pt x="3096" y="941"/>
                  </a:lnTo>
                  <a:cubicBezTo>
                    <a:pt x="3096" y="1251"/>
                    <a:pt x="2835" y="1501"/>
                    <a:pt x="2525" y="1501"/>
                  </a:cubicBezTo>
                  <a:lnTo>
                    <a:pt x="2299" y="1501"/>
                  </a:lnTo>
                  <a:cubicBezTo>
                    <a:pt x="2227" y="1501"/>
                    <a:pt x="2168" y="1441"/>
                    <a:pt x="2168" y="1370"/>
                  </a:cubicBezTo>
                  <a:lnTo>
                    <a:pt x="2168" y="489"/>
                  </a:lnTo>
                  <a:cubicBezTo>
                    <a:pt x="2168" y="417"/>
                    <a:pt x="2227" y="358"/>
                    <a:pt x="2299" y="358"/>
                  </a:cubicBezTo>
                  <a:close/>
                  <a:moveTo>
                    <a:pt x="5704" y="358"/>
                  </a:moveTo>
                  <a:cubicBezTo>
                    <a:pt x="5787" y="358"/>
                    <a:pt x="5847" y="417"/>
                    <a:pt x="5847" y="512"/>
                  </a:cubicBezTo>
                  <a:lnTo>
                    <a:pt x="5847" y="1358"/>
                  </a:lnTo>
                  <a:cubicBezTo>
                    <a:pt x="5847" y="1429"/>
                    <a:pt x="5787" y="1501"/>
                    <a:pt x="5704" y="1501"/>
                  </a:cubicBezTo>
                  <a:lnTo>
                    <a:pt x="5490" y="1501"/>
                  </a:lnTo>
                  <a:cubicBezTo>
                    <a:pt x="5180" y="1501"/>
                    <a:pt x="4918" y="1251"/>
                    <a:pt x="4918" y="941"/>
                  </a:cubicBezTo>
                  <a:lnTo>
                    <a:pt x="4918" y="929"/>
                  </a:lnTo>
                  <a:cubicBezTo>
                    <a:pt x="4918" y="608"/>
                    <a:pt x="5180" y="358"/>
                    <a:pt x="5490" y="358"/>
                  </a:cubicBezTo>
                  <a:close/>
                  <a:moveTo>
                    <a:pt x="5478" y="0"/>
                  </a:moveTo>
                  <a:cubicBezTo>
                    <a:pt x="4966" y="0"/>
                    <a:pt x="4561" y="405"/>
                    <a:pt x="4561" y="905"/>
                  </a:cubicBezTo>
                  <a:lnTo>
                    <a:pt x="4561" y="929"/>
                  </a:lnTo>
                  <a:cubicBezTo>
                    <a:pt x="4561" y="1429"/>
                    <a:pt x="4966" y="1834"/>
                    <a:pt x="5478" y="1834"/>
                  </a:cubicBezTo>
                  <a:lnTo>
                    <a:pt x="5692" y="1834"/>
                  </a:lnTo>
                  <a:cubicBezTo>
                    <a:pt x="5966" y="1834"/>
                    <a:pt x="6168" y="1620"/>
                    <a:pt x="6168" y="1358"/>
                  </a:cubicBezTo>
                  <a:lnTo>
                    <a:pt x="6168" y="1084"/>
                  </a:lnTo>
                  <a:lnTo>
                    <a:pt x="6561" y="1084"/>
                  </a:lnTo>
                  <a:cubicBezTo>
                    <a:pt x="6930" y="1084"/>
                    <a:pt x="7228" y="1382"/>
                    <a:pt x="7228" y="1763"/>
                  </a:cubicBezTo>
                  <a:lnTo>
                    <a:pt x="7228" y="2667"/>
                  </a:lnTo>
                  <a:cubicBezTo>
                    <a:pt x="6966" y="2715"/>
                    <a:pt x="6740" y="2918"/>
                    <a:pt x="6692" y="3215"/>
                  </a:cubicBezTo>
                  <a:lnTo>
                    <a:pt x="6466" y="4953"/>
                  </a:lnTo>
                  <a:cubicBezTo>
                    <a:pt x="6383" y="5668"/>
                    <a:pt x="5775" y="6204"/>
                    <a:pt x="5061" y="6204"/>
                  </a:cubicBezTo>
                  <a:lnTo>
                    <a:pt x="4323" y="6204"/>
                  </a:lnTo>
                  <a:cubicBezTo>
                    <a:pt x="4239" y="6204"/>
                    <a:pt x="4168" y="6287"/>
                    <a:pt x="4168" y="6370"/>
                  </a:cubicBezTo>
                  <a:cubicBezTo>
                    <a:pt x="4168" y="6466"/>
                    <a:pt x="4239" y="6537"/>
                    <a:pt x="4323" y="6537"/>
                  </a:cubicBezTo>
                  <a:lnTo>
                    <a:pt x="5061" y="6537"/>
                  </a:lnTo>
                  <a:cubicBezTo>
                    <a:pt x="5954" y="6537"/>
                    <a:pt x="6704" y="5870"/>
                    <a:pt x="6811" y="4989"/>
                  </a:cubicBezTo>
                  <a:lnTo>
                    <a:pt x="7037" y="3251"/>
                  </a:lnTo>
                  <a:cubicBezTo>
                    <a:pt x="7049" y="3093"/>
                    <a:pt x="7189" y="2988"/>
                    <a:pt x="7335" y="2988"/>
                  </a:cubicBezTo>
                  <a:cubicBezTo>
                    <a:pt x="7343" y="2988"/>
                    <a:pt x="7351" y="2988"/>
                    <a:pt x="7359" y="2989"/>
                  </a:cubicBezTo>
                  <a:cubicBezTo>
                    <a:pt x="7526" y="3013"/>
                    <a:pt x="7633" y="3156"/>
                    <a:pt x="7621" y="3322"/>
                  </a:cubicBezTo>
                  <a:lnTo>
                    <a:pt x="7395" y="5061"/>
                  </a:lnTo>
                  <a:cubicBezTo>
                    <a:pt x="7240" y="6239"/>
                    <a:pt x="6252" y="7120"/>
                    <a:pt x="5061" y="7120"/>
                  </a:cubicBezTo>
                  <a:lnTo>
                    <a:pt x="4442" y="7120"/>
                  </a:lnTo>
                  <a:cubicBezTo>
                    <a:pt x="4359" y="7120"/>
                    <a:pt x="4287" y="7192"/>
                    <a:pt x="4287" y="7275"/>
                  </a:cubicBezTo>
                  <a:lnTo>
                    <a:pt x="4287" y="8156"/>
                  </a:lnTo>
                  <a:cubicBezTo>
                    <a:pt x="4287" y="8323"/>
                    <a:pt x="4144" y="8454"/>
                    <a:pt x="3989" y="8454"/>
                  </a:cubicBezTo>
                  <a:cubicBezTo>
                    <a:pt x="3823" y="8454"/>
                    <a:pt x="3692" y="8323"/>
                    <a:pt x="3692" y="8156"/>
                  </a:cubicBezTo>
                  <a:lnTo>
                    <a:pt x="3692" y="7275"/>
                  </a:lnTo>
                  <a:cubicBezTo>
                    <a:pt x="3692" y="7192"/>
                    <a:pt x="3608" y="7120"/>
                    <a:pt x="3525" y="7120"/>
                  </a:cubicBezTo>
                  <a:lnTo>
                    <a:pt x="2918" y="7120"/>
                  </a:lnTo>
                  <a:cubicBezTo>
                    <a:pt x="1727" y="7120"/>
                    <a:pt x="727" y="6227"/>
                    <a:pt x="572" y="5061"/>
                  </a:cubicBezTo>
                  <a:lnTo>
                    <a:pt x="358" y="3322"/>
                  </a:lnTo>
                  <a:cubicBezTo>
                    <a:pt x="334" y="3156"/>
                    <a:pt x="441" y="3013"/>
                    <a:pt x="608" y="2989"/>
                  </a:cubicBezTo>
                  <a:cubicBezTo>
                    <a:pt x="616" y="2988"/>
                    <a:pt x="625" y="2988"/>
                    <a:pt x="633" y="2988"/>
                  </a:cubicBezTo>
                  <a:cubicBezTo>
                    <a:pt x="789" y="2988"/>
                    <a:pt x="918" y="3093"/>
                    <a:pt x="930" y="3251"/>
                  </a:cubicBezTo>
                  <a:lnTo>
                    <a:pt x="1156" y="4989"/>
                  </a:lnTo>
                  <a:cubicBezTo>
                    <a:pt x="1263" y="5882"/>
                    <a:pt x="2025" y="6537"/>
                    <a:pt x="2918" y="6537"/>
                  </a:cubicBezTo>
                  <a:lnTo>
                    <a:pt x="3644" y="6537"/>
                  </a:lnTo>
                  <a:cubicBezTo>
                    <a:pt x="3727" y="6537"/>
                    <a:pt x="3811" y="6466"/>
                    <a:pt x="3811" y="6370"/>
                  </a:cubicBezTo>
                  <a:cubicBezTo>
                    <a:pt x="3811" y="6287"/>
                    <a:pt x="3727" y="6204"/>
                    <a:pt x="3644" y="6204"/>
                  </a:cubicBezTo>
                  <a:lnTo>
                    <a:pt x="2918" y="6204"/>
                  </a:lnTo>
                  <a:cubicBezTo>
                    <a:pt x="2203" y="6204"/>
                    <a:pt x="1584" y="5668"/>
                    <a:pt x="1501" y="4953"/>
                  </a:cubicBezTo>
                  <a:lnTo>
                    <a:pt x="1275" y="3215"/>
                  </a:lnTo>
                  <a:cubicBezTo>
                    <a:pt x="1251" y="2929"/>
                    <a:pt x="1025" y="2727"/>
                    <a:pt x="775" y="2679"/>
                  </a:cubicBezTo>
                  <a:lnTo>
                    <a:pt x="775" y="1775"/>
                  </a:lnTo>
                  <a:cubicBezTo>
                    <a:pt x="775" y="1405"/>
                    <a:pt x="1072" y="1108"/>
                    <a:pt x="1441" y="1108"/>
                  </a:cubicBezTo>
                  <a:lnTo>
                    <a:pt x="1822" y="1108"/>
                  </a:lnTo>
                  <a:lnTo>
                    <a:pt x="1822" y="1370"/>
                  </a:lnTo>
                  <a:cubicBezTo>
                    <a:pt x="1822" y="1644"/>
                    <a:pt x="2037" y="1846"/>
                    <a:pt x="2299" y="1846"/>
                  </a:cubicBezTo>
                  <a:lnTo>
                    <a:pt x="2525" y="1846"/>
                  </a:lnTo>
                  <a:cubicBezTo>
                    <a:pt x="3037" y="1846"/>
                    <a:pt x="3430" y="1441"/>
                    <a:pt x="3430" y="941"/>
                  </a:cubicBezTo>
                  <a:lnTo>
                    <a:pt x="3430" y="929"/>
                  </a:lnTo>
                  <a:cubicBezTo>
                    <a:pt x="3430" y="417"/>
                    <a:pt x="3037" y="12"/>
                    <a:pt x="2525" y="12"/>
                  </a:cubicBezTo>
                  <a:lnTo>
                    <a:pt x="2299" y="12"/>
                  </a:lnTo>
                  <a:cubicBezTo>
                    <a:pt x="2037" y="12"/>
                    <a:pt x="1822" y="227"/>
                    <a:pt x="1822" y="489"/>
                  </a:cubicBezTo>
                  <a:lnTo>
                    <a:pt x="1822" y="762"/>
                  </a:lnTo>
                  <a:lnTo>
                    <a:pt x="1441" y="762"/>
                  </a:lnTo>
                  <a:cubicBezTo>
                    <a:pt x="870" y="762"/>
                    <a:pt x="429" y="1227"/>
                    <a:pt x="429" y="1775"/>
                  </a:cubicBezTo>
                  <a:lnTo>
                    <a:pt x="429" y="2715"/>
                  </a:lnTo>
                  <a:cubicBezTo>
                    <a:pt x="156" y="2810"/>
                    <a:pt x="1" y="3084"/>
                    <a:pt x="25" y="3382"/>
                  </a:cubicBezTo>
                  <a:lnTo>
                    <a:pt x="251" y="5120"/>
                  </a:lnTo>
                  <a:cubicBezTo>
                    <a:pt x="418" y="6466"/>
                    <a:pt x="1561" y="7478"/>
                    <a:pt x="2918" y="7478"/>
                  </a:cubicBezTo>
                  <a:lnTo>
                    <a:pt x="3358" y="7478"/>
                  </a:lnTo>
                  <a:lnTo>
                    <a:pt x="3358" y="8192"/>
                  </a:lnTo>
                  <a:cubicBezTo>
                    <a:pt x="3358" y="8466"/>
                    <a:pt x="3549" y="8728"/>
                    <a:pt x="3823" y="8799"/>
                  </a:cubicBezTo>
                  <a:lnTo>
                    <a:pt x="3823" y="9418"/>
                  </a:lnTo>
                  <a:cubicBezTo>
                    <a:pt x="3823" y="10597"/>
                    <a:pt x="4775" y="11550"/>
                    <a:pt x="5954" y="11550"/>
                  </a:cubicBezTo>
                  <a:lnTo>
                    <a:pt x="7799" y="11550"/>
                  </a:lnTo>
                  <a:cubicBezTo>
                    <a:pt x="8966" y="11550"/>
                    <a:pt x="9919" y="10597"/>
                    <a:pt x="9919" y="9418"/>
                  </a:cubicBezTo>
                  <a:lnTo>
                    <a:pt x="9919" y="8454"/>
                  </a:lnTo>
                  <a:cubicBezTo>
                    <a:pt x="10335" y="8430"/>
                    <a:pt x="10740" y="8252"/>
                    <a:pt x="11038" y="7930"/>
                  </a:cubicBezTo>
                  <a:cubicBezTo>
                    <a:pt x="11633" y="7335"/>
                    <a:pt x="11728" y="6382"/>
                    <a:pt x="11264" y="5668"/>
                  </a:cubicBezTo>
                  <a:cubicBezTo>
                    <a:pt x="11235" y="5624"/>
                    <a:pt x="11184" y="5598"/>
                    <a:pt x="11129" y="5598"/>
                  </a:cubicBezTo>
                  <a:cubicBezTo>
                    <a:pt x="11095" y="5598"/>
                    <a:pt x="11058" y="5609"/>
                    <a:pt x="11026" y="5632"/>
                  </a:cubicBezTo>
                  <a:cubicBezTo>
                    <a:pt x="10955" y="5668"/>
                    <a:pt x="10919" y="5775"/>
                    <a:pt x="10978" y="5870"/>
                  </a:cubicBezTo>
                  <a:cubicBezTo>
                    <a:pt x="11609" y="6799"/>
                    <a:pt x="10966" y="8109"/>
                    <a:pt x="9740" y="8109"/>
                  </a:cubicBezTo>
                  <a:cubicBezTo>
                    <a:pt x="8478" y="8109"/>
                    <a:pt x="7823" y="6549"/>
                    <a:pt x="8728" y="5632"/>
                  </a:cubicBezTo>
                  <a:cubicBezTo>
                    <a:pt x="9013" y="5347"/>
                    <a:pt x="9379" y="5201"/>
                    <a:pt x="9749" y="5201"/>
                  </a:cubicBezTo>
                  <a:cubicBezTo>
                    <a:pt x="10029" y="5201"/>
                    <a:pt x="10311" y="5285"/>
                    <a:pt x="10562" y="5454"/>
                  </a:cubicBezTo>
                  <a:cubicBezTo>
                    <a:pt x="10587" y="5466"/>
                    <a:pt x="10618" y="5473"/>
                    <a:pt x="10649" y="5473"/>
                  </a:cubicBezTo>
                  <a:cubicBezTo>
                    <a:pt x="10704" y="5473"/>
                    <a:pt x="10762" y="5452"/>
                    <a:pt x="10800" y="5406"/>
                  </a:cubicBezTo>
                  <a:cubicBezTo>
                    <a:pt x="10847" y="5334"/>
                    <a:pt x="10836" y="5227"/>
                    <a:pt x="10752" y="5168"/>
                  </a:cubicBezTo>
                  <a:cubicBezTo>
                    <a:pt x="10439" y="4961"/>
                    <a:pt x="10099" y="4867"/>
                    <a:pt x="9768" y="4867"/>
                  </a:cubicBezTo>
                  <a:cubicBezTo>
                    <a:pt x="8839" y="4867"/>
                    <a:pt x="7978" y="5606"/>
                    <a:pt x="7978" y="6668"/>
                  </a:cubicBezTo>
                  <a:cubicBezTo>
                    <a:pt x="7978" y="7609"/>
                    <a:pt x="8692" y="8371"/>
                    <a:pt x="9585" y="8454"/>
                  </a:cubicBezTo>
                  <a:lnTo>
                    <a:pt x="9585" y="9406"/>
                  </a:lnTo>
                  <a:cubicBezTo>
                    <a:pt x="9585" y="10395"/>
                    <a:pt x="8776" y="11192"/>
                    <a:pt x="7799" y="11192"/>
                  </a:cubicBezTo>
                  <a:lnTo>
                    <a:pt x="5954" y="11192"/>
                  </a:lnTo>
                  <a:cubicBezTo>
                    <a:pt x="4966" y="11192"/>
                    <a:pt x="4168" y="10395"/>
                    <a:pt x="4168" y="9406"/>
                  </a:cubicBezTo>
                  <a:lnTo>
                    <a:pt x="4168" y="8787"/>
                  </a:lnTo>
                  <a:cubicBezTo>
                    <a:pt x="4430" y="8704"/>
                    <a:pt x="4620" y="8466"/>
                    <a:pt x="4620" y="8168"/>
                  </a:cubicBezTo>
                  <a:lnTo>
                    <a:pt x="4620" y="7478"/>
                  </a:lnTo>
                  <a:lnTo>
                    <a:pt x="5073" y="7478"/>
                  </a:lnTo>
                  <a:cubicBezTo>
                    <a:pt x="6418" y="7478"/>
                    <a:pt x="7573" y="6466"/>
                    <a:pt x="7740" y="5120"/>
                  </a:cubicBezTo>
                  <a:lnTo>
                    <a:pt x="7954" y="3382"/>
                  </a:lnTo>
                  <a:cubicBezTo>
                    <a:pt x="7990" y="3096"/>
                    <a:pt x="7823" y="2834"/>
                    <a:pt x="7573" y="2727"/>
                  </a:cubicBezTo>
                  <a:lnTo>
                    <a:pt x="7573" y="1763"/>
                  </a:lnTo>
                  <a:cubicBezTo>
                    <a:pt x="7573" y="1191"/>
                    <a:pt x="7109" y="751"/>
                    <a:pt x="6561" y="751"/>
                  </a:cubicBezTo>
                  <a:lnTo>
                    <a:pt x="6168" y="751"/>
                  </a:lnTo>
                  <a:lnTo>
                    <a:pt x="6168" y="477"/>
                  </a:lnTo>
                  <a:cubicBezTo>
                    <a:pt x="6168" y="215"/>
                    <a:pt x="5966" y="0"/>
                    <a:pt x="56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oogle Shape;10195;p73">
            <a:extLst>
              <a:ext uri="{FF2B5EF4-FFF2-40B4-BE49-F238E27FC236}">
                <a16:creationId xmlns:a16="http://schemas.microsoft.com/office/drawing/2014/main" id="{E8669A11-1380-4D32-91AB-A61F6D173B89}"/>
              </a:ext>
            </a:extLst>
          </p:cNvPr>
          <p:cNvGrpSpPr/>
          <p:nvPr/>
        </p:nvGrpSpPr>
        <p:grpSpPr>
          <a:xfrm>
            <a:off x="4310387" y="2156687"/>
            <a:ext cx="482839" cy="594431"/>
            <a:chOff x="3584201" y="4294996"/>
            <a:chExt cx="267574" cy="329415"/>
          </a:xfrm>
          <a:solidFill>
            <a:schemeClr val="tx1"/>
          </a:solidFill>
        </p:grpSpPr>
        <p:sp>
          <p:nvSpPr>
            <p:cNvPr id="23" name="Google Shape;10196;p73">
              <a:extLst>
                <a:ext uri="{FF2B5EF4-FFF2-40B4-BE49-F238E27FC236}">
                  <a16:creationId xmlns:a16="http://schemas.microsoft.com/office/drawing/2014/main" id="{57FC0330-292D-4B4E-971F-E04F729E9966}"/>
                </a:ext>
              </a:extLst>
            </p:cNvPr>
            <p:cNvSpPr/>
            <p:nvPr/>
          </p:nvSpPr>
          <p:spPr>
            <a:xfrm>
              <a:off x="3584201" y="4294996"/>
              <a:ext cx="267574" cy="329415"/>
            </a:xfrm>
            <a:custGeom>
              <a:avLst/>
              <a:gdLst/>
              <a:ahLst/>
              <a:cxnLst/>
              <a:rect l="l" t="t" r="r" b="b"/>
              <a:pathLst>
                <a:path w="8407" h="10350" extrusionOk="0">
                  <a:moveTo>
                    <a:pt x="4191" y="321"/>
                  </a:moveTo>
                  <a:lnTo>
                    <a:pt x="8097" y="1095"/>
                  </a:lnTo>
                  <a:lnTo>
                    <a:pt x="8097" y="6727"/>
                  </a:lnTo>
                  <a:lnTo>
                    <a:pt x="4191" y="10001"/>
                  </a:lnTo>
                  <a:lnTo>
                    <a:pt x="298" y="6727"/>
                  </a:lnTo>
                  <a:lnTo>
                    <a:pt x="298" y="1095"/>
                  </a:lnTo>
                  <a:lnTo>
                    <a:pt x="4191" y="321"/>
                  </a:lnTo>
                  <a:close/>
                  <a:moveTo>
                    <a:pt x="4168" y="0"/>
                  </a:moveTo>
                  <a:lnTo>
                    <a:pt x="120" y="810"/>
                  </a:lnTo>
                  <a:cubicBezTo>
                    <a:pt x="48" y="822"/>
                    <a:pt x="0" y="881"/>
                    <a:pt x="0" y="953"/>
                  </a:cubicBezTo>
                  <a:lnTo>
                    <a:pt x="0" y="6787"/>
                  </a:lnTo>
                  <a:cubicBezTo>
                    <a:pt x="0" y="6834"/>
                    <a:pt x="12" y="6882"/>
                    <a:pt x="60" y="6906"/>
                  </a:cubicBezTo>
                  <a:lnTo>
                    <a:pt x="4108" y="10323"/>
                  </a:lnTo>
                  <a:cubicBezTo>
                    <a:pt x="4138" y="10341"/>
                    <a:pt x="4171" y="10350"/>
                    <a:pt x="4203" y="10350"/>
                  </a:cubicBezTo>
                  <a:cubicBezTo>
                    <a:pt x="4236" y="10350"/>
                    <a:pt x="4269" y="10341"/>
                    <a:pt x="4299" y="10323"/>
                  </a:cubicBezTo>
                  <a:lnTo>
                    <a:pt x="8347" y="6906"/>
                  </a:lnTo>
                  <a:cubicBezTo>
                    <a:pt x="8382" y="6882"/>
                    <a:pt x="8406" y="6834"/>
                    <a:pt x="8406" y="6787"/>
                  </a:cubicBezTo>
                  <a:lnTo>
                    <a:pt x="8406" y="953"/>
                  </a:lnTo>
                  <a:cubicBezTo>
                    <a:pt x="8406" y="881"/>
                    <a:pt x="8347" y="822"/>
                    <a:pt x="8275" y="810"/>
                  </a:cubicBezTo>
                  <a:lnTo>
                    <a:pt x="42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197;p73">
              <a:extLst>
                <a:ext uri="{FF2B5EF4-FFF2-40B4-BE49-F238E27FC236}">
                  <a16:creationId xmlns:a16="http://schemas.microsoft.com/office/drawing/2014/main" id="{27591EB4-AFCC-4B7A-8E65-3CCE2352A719}"/>
                </a:ext>
              </a:extLst>
            </p:cNvPr>
            <p:cNvSpPr/>
            <p:nvPr/>
          </p:nvSpPr>
          <p:spPr>
            <a:xfrm>
              <a:off x="3604666" y="4315811"/>
              <a:ext cx="226644" cy="281610"/>
            </a:xfrm>
            <a:custGeom>
              <a:avLst/>
              <a:gdLst/>
              <a:ahLst/>
              <a:cxnLst/>
              <a:rect l="l" t="t" r="r" b="b"/>
              <a:pathLst>
                <a:path w="7121" h="8848" extrusionOk="0">
                  <a:moveTo>
                    <a:pt x="3525" y="1"/>
                  </a:moveTo>
                  <a:lnTo>
                    <a:pt x="119" y="691"/>
                  </a:lnTo>
                  <a:cubicBezTo>
                    <a:pt x="36" y="703"/>
                    <a:pt x="0" y="763"/>
                    <a:pt x="0" y="834"/>
                  </a:cubicBezTo>
                  <a:lnTo>
                    <a:pt x="0" y="5835"/>
                  </a:lnTo>
                  <a:cubicBezTo>
                    <a:pt x="0" y="5883"/>
                    <a:pt x="12" y="5930"/>
                    <a:pt x="60" y="5954"/>
                  </a:cubicBezTo>
                  <a:lnTo>
                    <a:pt x="3465" y="8811"/>
                  </a:lnTo>
                  <a:cubicBezTo>
                    <a:pt x="3495" y="8835"/>
                    <a:pt x="3528" y="8847"/>
                    <a:pt x="3560" y="8847"/>
                  </a:cubicBezTo>
                  <a:cubicBezTo>
                    <a:pt x="3593" y="8847"/>
                    <a:pt x="3626" y="8835"/>
                    <a:pt x="3656" y="8811"/>
                  </a:cubicBezTo>
                  <a:lnTo>
                    <a:pt x="7061" y="5954"/>
                  </a:lnTo>
                  <a:cubicBezTo>
                    <a:pt x="7097" y="5930"/>
                    <a:pt x="7120" y="5883"/>
                    <a:pt x="7120" y="5835"/>
                  </a:cubicBezTo>
                  <a:lnTo>
                    <a:pt x="7120" y="4609"/>
                  </a:lnTo>
                  <a:cubicBezTo>
                    <a:pt x="7120" y="4513"/>
                    <a:pt x="7049" y="4454"/>
                    <a:pt x="6977" y="4454"/>
                  </a:cubicBezTo>
                  <a:cubicBezTo>
                    <a:pt x="6882" y="4454"/>
                    <a:pt x="6823" y="4525"/>
                    <a:pt x="6823" y="4609"/>
                  </a:cubicBezTo>
                  <a:lnTo>
                    <a:pt x="6823" y="5763"/>
                  </a:lnTo>
                  <a:lnTo>
                    <a:pt x="3572" y="8502"/>
                  </a:lnTo>
                  <a:lnTo>
                    <a:pt x="298" y="5763"/>
                  </a:lnTo>
                  <a:lnTo>
                    <a:pt x="298" y="953"/>
                  </a:lnTo>
                  <a:lnTo>
                    <a:pt x="3548" y="299"/>
                  </a:lnTo>
                  <a:lnTo>
                    <a:pt x="6811" y="953"/>
                  </a:lnTo>
                  <a:lnTo>
                    <a:pt x="6811" y="3847"/>
                  </a:lnTo>
                  <a:cubicBezTo>
                    <a:pt x="6799" y="3930"/>
                    <a:pt x="6870" y="4013"/>
                    <a:pt x="6966" y="4013"/>
                  </a:cubicBezTo>
                  <a:cubicBezTo>
                    <a:pt x="7049" y="4013"/>
                    <a:pt x="7108" y="3930"/>
                    <a:pt x="7108" y="3858"/>
                  </a:cubicBezTo>
                  <a:lnTo>
                    <a:pt x="7108" y="834"/>
                  </a:lnTo>
                  <a:cubicBezTo>
                    <a:pt x="7108" y="763"/>
                    <a:pt x="7061" y="703"/>
                    <a:pt x="6989" y="691"/>
                  </a:cubicBez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198;p73">
              <a:extLst>
                <a:ext uri="{FF2B5EF4-FFF2-40B4-BE49-F238E27FC236}">
                  <a16:creationId xmlns:a16="http://schemas.microsoft.com/office/drawing/2014/main" id="{E4FAA603-45E9-420F-A20C-5EA44C9EB08C}"/>
                </a:ext>
              </a:extLst>
            </p:cNvPr>
            <p:cNvSpPr/>
            <p:nvPr/>
          </p:nvSpPr>
          <p:spPr>
            <a:xfrm>
              <a:off x="3645597" y="4362056"/>
              <a:ext cx="144019" cy="144019"/>
            </a:xfrm>
            <a:custGeom>
              <a:avLst/>
              <a:gdLst/>
              <a:ahLst/>
              <a:cxnLst/>
              <a:rect l="l" t="t" r="r" b="b"/>
              <a:pathLst>
                <a:path w="4525" h="4525" extrusionOk="0">
                  <a:moveTo>
                    <a:pt x="2262" y="322"/>
                  </a:moveTo>
                  <a:cubicBezTo>
                    <a:pt x="3334" y="322"/>
                    <a:pt x="4215" y="1203"/>
                    <a:pt x="4215" y="2275"/>
                  </a:cubicBezTo>
                  <a:cubicBezTo>
                    <a:pt x="4215" y="3346"/>
                    <a:pt x="3334" y="4227"/>
                    <a:pt x="2262" y="4227"/>
                  </a:cubicBezTo>
                  <a:cubicBezTo>
                    <a:pt x="1191" y="4227"/>
                    <a:pt x="322" y="3346"/>
                    <a:pt x="322" y="2275"/>
                  </a:cubicBezTo>
                  <a:cubicBezTo>
                    <a:pt x="322" y="1203"/>
                    <a:pt x="1191" y="322"/>
                    <a:pt x="2262" y="322"/>
                  </a:cubicBezTo>
                  <a:close/>
                  <a:moveTo>
                    <a:pt x="2262" y="0"/>
                  </a:moveTo>
                  <a:cubicBezTo>
                    <a:pt x="1012" y="0"/>
                    <a:pt x="0" y="1012"/>
                    <a:pt x="0" y="2263"/>
                  </a:cubicBezTo>
                  <a:cubicBezTo>
                    <a:pt x="0" y="3513"/>
                    <a:pt x="1012" y="4525"/>
                    <a:pt x="2262" y="4525"/>
                  </a:cubicBezTo>
                  <a:cubicBezTo>
                    <a:pt x="3513" y="4525"/>
                    <a:pt x="4525" y="3513"/>
                    <a:pt x="4525" y="2263"/>
                  </a:cubicBezTo>
                  <a:cubicBezTo>
                    <a:pt x="4525" y="1012"/>
                    <a:pt x="3513" y="0"/>
                    <a:pt x="2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199;p73">
              <a:extLst>
                <a:ext uri="{FF2B5EF4-FFF2-40B4-BE49-F238E27FC236}">
                  <a16:creationId xmlns:a16="http://schemas.microsoft.com/office/drawing/2014/main" id="{985F2CF3-C6FE-47C5-9F31-8819BCE9C445}"/>
                </a:ext>
              </a:extLst>
            </p:cNvPr>
            <p:cNvSpPr/>
            <p:nvPr/>
          </p:nvSpPr>
          <p:spPr>
            <a:xfrm>
              <a:off x="3692574" y="4377970"/>
              <a:ext cx="51561" cy="112574"/>
            </a:xfrm>
            <a:custGeom>
              <a:avLst/>
              <a:gdLst/>
              <a:ahLst/>
              <a:cxnLst/>
              <a:rect l="l" t="t" r="r" b="b"/>
              <a:pathLst>
                <a:path w="1620" h="3537" extrusionOk="0">
                  <a:moveTo>
                    <a:pt x="810" y="0"/>
                  </a:moveTo>
                  <a:cubicBezTo>
                    <a:pt x="727" y="0"/>
                    <a:pt x="656" y="72"/>
                    <a:pt x="656" y="155"/>
                  </a:cubicBezTo>
                  <a:lnTo>
                    <a:pt x="656" y="489"/>
                  </a:lnTo>
                  <a:cubicBezTo>
                    <a:pt x="298" y="524"/>
                    <a:pt x="1" y="834"/>
                    <a:pt x="1" y="1203"/>
                  </a:cubicBezTo>
                  <a:cubicBezTo>
                    <a:pt x="1" y="1608"/>
                    <a:pt x="334" y="1917"/>
                    <a:pt x="715" y="1917"/>
                  </a:cubicBezTo>
                  <a:lnTo>
                    <a:pt x="882" y="1917"/>
                  </a:lnTo>
                  <a:cubicBezTo>
                    <a:pt x="1108" y="1917"/>
                    <a:pt x="1298" y="2108"/>
                    <a:pt x="1298" y="2334"/>
                  </a:cubicBezTo>
                  <a:cubicBezTo>
                    <a:pt x="1298" y="2560"/>
                    <a:pt x="1108" y="2751"/>
                    <a:pt x="882" y="2751"/>
                  </a:cubicBezTo>
                  <a:lnTo>
                    <a:pt x="644" y="2751"/>
                  </a:lnTo>
                  <a:cubicBezTo>
                    <a:pt x="465" y="2751"/>
                    <a:pt x="310" y="2608"/>
                    <a:pt x="310" y="2429"/>
                  </a:cubicBezTo>
                  <a:cubicBezTo>
                    <a:pt x="310" y="2334"/>
                    <a:pt x="239" y="2275"/>
                    <a:pt x="167" y="2275"/>
                  </a:cubicBezTo>
                  <a:cubicBezTo>
                    <a:pt x="84" y="2275"/>
                    <a:pt x="13" y="2346"/>
                    <a:pt x="13" y="2429"/>
                  </a:cubicBezTo>
                  <a:cubicBezTo>
                    <a:pt x="13" y="2787"/>
                    <a:pt x="298" y="3060"/>
                    <a:pt x="656" y="3060"/>
                  </a:cubicBezTo>
                  <a:lnTo>
                    <a:pt x="667" y="3060"/>
                  </a:lnTo>
                  <a:lnTo>
                    <a:pt x="667" y="3394"/>
                  </a:lnTo>
                  <a:cubicBezTo>
                    <a:pt x="667" y="3477"/>
                    <a:pt x="739" y="3537"/>
                    <a:pt x="822" y="3537"/>
                  </a:cubicBezTo>
                  <a:cubicBezTo>
                    <a:pt x="894" y="3537"/>
                    <a:pt x="965" y="3465"/>
                    <a:pt x="965" y="3394"/>
                  </a:cubicBezTo>
                  <a:lnTo>
                    <a:pt x="965" y="3048"/>
                  </a:lnTo>
                  <a:cubicBezTo>
                    <a:pt x="1322" y="3025"/>
                    <a:pt x="1620" y="2703"/>
                    <a:pt x="1620" y="2334"/>
                  </a:cubicBezTo>
                  <a:cubicBezTo>
                    <a:pt x="1620" y="1929"/>
                    <a:pt x="1298" y="1620"/>
                    <a:pt x="906" y="1620"/>
                  </a:cubicBezTo>
                  <a:lnTo>
                    <a:pt x="739" y="1620"/>
                  </a:lnTo>
                  <a:cubicBezTo>
                    <a:pt x="525" y="1620"/>
                    <a:pt x="334" y="1429"/>
                    <a:pt x="334" y="1203"/>
                  </a:cubicBezTo>
                  <a:cubicBezTo>
                    <a:pt x="334" y="977"/>
                    <a:pt x="525" y="786"/>
                    <a:pt x="739" y="786"/>
                  </a:cubicBezTo>
                  <a:lnTo>
                    <a:pt x="977" y="786"/>
                  </a:lnTo>
                  <a:cubicBezTo>
                    <a:pt x="1167" y="786"/>
                    <a:pt x="1310" y="941"/>
                    <a:pt x="1310" y="1120"/>
                  </a:cubicBezTo>
                  <a:lnTo>
                    <a:pt x="1310" y="1286"/>
                  </a:lnTo>
                  <a:cubicBezTo>
                    <a:pt x="1310" y="1358"/>
                    <a:pt x="1382" y="1429"/>
                    <a:pt x="1465" y="1429"/>
                  </a:cubicBezTo>
                  <a:cubicBezTo>
                    <a:pt x="1548" y="1429"/>
                    <a:pt x="1608" y="1358"/>
                    <a:pt x="1608" y="1286"/>
                  </a:cubicBezTo>
                  <a:lnTo>
                    <a:pt x="1608" y="1120"/>
                  </a:lnTo>
                  <a:cubicBezTo>
                    <a:pt x="1608" y="762"/>
                    <a:pt x="1322" y="477"/>
                    <a:pt x="965" y="477"/>
                  </a:cubicBezTo>
                  <a:lnTo>
                    <a:pt x="953" y="477"/>
                  </a:lnTo>
                  <a:lnTo>
                    <a:pt x="953" y="155"/>
                  </a:lnTo>
                  <a:cubicBezTo>
                    <a:pt x="953" y="60"/>
                    <a:pt x="882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10149;p73">
            <a:extLst>
              <a:ext uri="{FF2B5EF4-FFF2-40B4-BE49-F238E27FC236}">
                <a16:creationId xmlns:a16="http://schemas.microsoft.com/office/drawing/2014/main" id="{CB199F49-DE6C-42CC-9504-8517542CC4F0}"/>
              </a:ext>
            </a:extLst>
          </p:cNvPr>
          <p:cNvGrpSpPr/>
          <p:nvPr/>
        </p:nvGrpSpPr>
        <p:grpSpPr>
          <a:xfrm>
            <a:off x="6748224" y="2238983"/>
            <a:ext cx="634032" cy="484189"/>
            <a:chOff x="5776798" y="3409778"/>
            <a:chExt cx="346379" cy="264518"/>
          </a:xfrm>
          <a:solidFill>
            <a:schemeClr val="tx1"/>
          </a:solidFill>
        </p:grpSpPr>
        <p:sp>
          <p:nvSpPr>
            <p:cNvPr id="28" name="Google Shape;10150;p73">
              <a:extLst>
                <a:ext uri="{FF2B5EF4-FFF2-40B4-BE49-F238E27FC236}">
                  <a16:creationId xmlns:a16="http://schemas.microsoft.com/office/drawing/2014/main" id="{F8BA290A-74DB-4F25-827A-5E0B67B1A068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51;p73">
              <a:extLst>
                <a:ext uri="{FF2B5EF4-FFF2-40B4-BE49-F238E27FC236}">
                  <a16:creationId xmlns:a16="http://schemas.microsoft.com/office/drawing/2014/main" id="{D7F1113D-A028-4C8F-982B-0C3A39A025DB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2;p73">
              <a:extLst>
                <a:ext uri="{FF2B5EF4-FFF2-40B4-BE49-F238E27FC236}">
                  <a16:creationId xmlns:a16="http://schemas.microsoft.com/office/drawing/2014/main" id="{AF139D14-CFFC-4227-AEC4-E6D36AF86D04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53;p73">
              <a:extLst>
                <a:ext uri="{FF2B5EF4-FFF2-40B4-BE49-F238E27FC236}">
                  <a16:creationId xmlns:a16="http://schemas.microsoft.com/office/drawing/2014/main" id="{C1936B1E-0D9F-483D-9348-4EFED2C27C30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54;p73">
              <a:extLst>
                <a:ext uri="{FF2B5EF4-FFF2-40B4-BE49-F238E27FC236}">
                  <a16:creationId xmlns:a16="http://schemas.microsoft.com/office/drawing/2014/main" id="{17255BF2-01CD-4B9D-8611-EA4AE32F4BE6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55;p73">
              <a:extLst>
                <a:ext uri="{FF2B5EF4-FFF2-40B4-BE49-F238E27FC236}">
                  <a16:creationId xmlns:a16="http://schemas.microsoft.com/office/drawing/2014/main" id="{BB1FF59F-54AA-4143-8CCE-255917FA2B1C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802BEC-4D28-4F69-9110-5488016CF03D}"/>
              </a:ext>
            </a:extLst>
          </p:cNvPr>
          <p:cNvSpPr txBox="1"/>
          <p:nvPr/>
        </p:nvSpPr>
        <p:spPr>
          <a:xfrm>
            <a:off x="490762" y="3744094"/>
            <a:ext cx="17532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Prata" panose="020B0604020202020204" charset="0"/>
              </a:rPr>
              <a:t>0</a:t>
            </a:r>
            <a:r>
              <a:rPr lang="ru-RU" sz="8800" dirty="0">
                <a:latin typeface="Prata" panose="020B0604020202020204" charset="0"/>
              </a:rPr>
              <a:t>4</a:t>
            </a:r>
            <a:endParaRPr lang="en" sz="8800" dirty="0">
              <a:latin typeface="Prata" panose="020B06040202020202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3"/>
          <p:cNvSpPr/>
          <p:nvPr/>
        </p:nvSpPr>
        <p:spPr>
          <a:xfrm rot="5400000">
            <a:off x="3652081" y="-2322513"/>
            <a:ext cx="2761488" cy="104820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85" name="Google Shape;585;p53"/>
          <p:cNvSpPr txBox="1">
            <a:spLocks noGrp="1"/>
          </p:cNvSpPr>
          <p:nvPr>
            <p:ph type="title"/>
          </p:nvPr>
        </p:nvSpPr>
        <p:spPr>
          <a:xfrm>
            <a:off x="1859999" y="300230"/>
            <a:ext cx="5791225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Ограничение прав опекуна по финансовым вопросам</a:t>
            </a:r>
            <a:endParaRPr lang="en-US" dirty="0"/>
          </a:p>
        </p:txBody>
      </p:sp>
      <p:sp>
        <p:nvSpPr>
          <p:cNvPr id="586" name="Google Shape;586;p53"/>
          <p:cNvSpPr txBox="1">
            <a:spLocks noGrp="1"/>
          </p:cNvSpPr>
          <p:nvPr>
            <p:ph type="title" idx="2"/>
          </p:nvPr>
        </p:nvSpPr>
        <p:spPr>
          <a:xfrm>
            <a:off x="1603124" y="2011190"/>
            <a:ext cx="1957904" cy="4326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Недвижимость </a:t>
            </a:r>
            <a:endParaRPr dirty="0"/>
          </a:p>
        </p:txBody>
      </p:sp>
      <p:sp>
        <p:nvSpPr>
          <p:cNvPr id="587" name="Google Shape;587;p53"/>
          <p:cNvSpPr txBox="1">
            <a:spLocks noGrp="1"/>
          </p:cNvSpPr>
          <p:nvPr>
            <p:ph type="subTitle" idx="1"/>
          </p:nvPr>
        </p:nvSpPr>
        <p:spPr>
          <a:xfrm>
            <a:off x="1603124" y="2310580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Продажа, передача или залог </a:t>
            </a:r>
            <a:endParaRPr lang="en-GB" dirty="0"/>
          </a:p>
        </p:txBody>
      </p:sp>
      <p:sp>
        <p:nvSpPr>
          <p:cNvPr id="588" name="Google Shape;588;p53"/>
          <p:cNvSpPr txBox="1">
            <a:spLocks noGrp="1"/>
          </p:cNvSpPr>
          <p:nvPr>
            <p:ph type="title" idx="3"/>
          </p:nvPr>
        </p:nvSpPr>
        <p:spPr>
          <a:xfrm>
            <a:off x="1603124" y="3076049"/>
            <a:ext cx="2645325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Денежная операция </a:t>
            </a:r>
            <a:endParaRPr lang="en-US" dirty="0"/>
          </a:p>
        </p:txBody>
      </p:sp>
      <p:sp>
        <p:nvSpPr>
          <p:cNvPr id="589" name="Google Shape;589;p53"/>
          <p:cNvSpPr txBox="1">
            <a:spLocks noGrp="1"/>
          </p:cNvSpPr>
          <p:nvPr>
            <p:ph type="subTitle" idx="4"/>
          </p:nvPr>
        </p:nvSpPr>
        <p:spPr>
          <a:xfrm>
            <a:off x="1603124" y="3338675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На сумму свыше 500.000 шекелей = 153,000$.</a:t>
            </a:r>
            <a:endParaRPr lang="en-GB" dirty="0"/>
          </a:p>
        </p:txBody>
      </p:sp>
      <p:sp>
        <p:nvSpPr>
          <p:cNvPr id="590" name="Google Shape;590;p53"/>
          <p:cNvSpPr txBox="1">
            <a:spLocks noGrp="1"/>
          </p:cNvSpPr>
          <p:nvPr>
            <p:ph type="title" idx="5"/>
          </p:nvPr>
        </p:nvSpPr>
        <p:spPr>
          <a:xfrm>
            <a:off x="4958743" y="1963204"/>
            <a:ext cx="3515100" cy="5286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Официальный реестр</a:t>
            </a:r>
            <a:endParaRPr lang="en-US" dirty="0"/>
          </a:p>
        </p:txBody>
      </p:sp>
      <p:sp>
        <p:nvSpPr>
          <p:cNvPr id="591" name="Google Shape;591;p53"/>
          <p:cNvSpPr txBox="1">
            <a:spLocks noGrp="1"/>
          </p:cNvSpPr>
          <p:nvPr>
            <p:ph type="subTitle" idx="6"/>
          </p:nvPr>
        </p:nvSpPr>
        <p:spPr>
          <a:xfrm>
            <a:off x="4958743" y="2310580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Продажа автомобиля</a:t>
            </a:r>
            <a:endParaRPr lang="en-GB" dirty="0"/>
          </a:p>
        </p:txBody>
      </p:sp>
      <p:sp>
        <p:nvSpPr>
          <p:cNvPr id="592" name="Google Shape;592;p53"/>
          <p:cNvSpPr txBox="1">
            <a:spLocks noGrp="1"/>
          </p:cNvSpPr>
          <p:nvPr>
            <p:ph type="title" idx="7"/>
          </p:nvPr>
        </p:nvSpPr>
        <p:spPr>
          <a:xfrm>
            <a:off x="4958743" y="3076199"/>
            <a:ext cx="2743400" cy="2620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Обязательства</a:t>
            </a:r>
            <a:endParaRPr lang="en-US" dirty="0"/>
          </a:p>
        </p:txBody>
      </p:sp>
      <p:sp>
        <p:nvSpPr>
          <p:cNvPr id="593" name="Google Shape;593;p53"/>
          <p:cNvSpPr txBox="1">
            <a:spLocks noGrp="1"/>
          </p:cNvSpPr>
          <p:nvPr>
            <p:ph type="subTitle" idx="8"/>
          </p:nvPr>
        </p:nvSpPr>
        <p:spPr>
          <a:xfrm>
            <a:off x="4958743" y="3338230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Ссуды, залог, гарантия и т.д.</a:t>
            </a:r>
            <a:endParaRPr lang="en-GB" dirty="0"/>
          </a:p>
        </p:txBody>
      </p:sp>
      <p:cxnSp>
        <p:nvCxnSpPr>
          <p:cNvPr id="594" name="Google Shape;594;p53"/>
          <p:cNvCxnSpPr/>
          <p:nvPr/>
        </p:nvCxnSpPr>
        <p:spPr>
          <a:xfrm>
            <a:off x="4248450" y="140971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2"/>
          <p:cNvSpPr txBox="1">
            <a:spLocks noGrp="1"/>
          </p:cNvSpPr>
          <p:nvPr>
            <p:ph type="title"/>
          </p:nvPr>
        </p:nvSpPr>
        <p:spPr>
          <a:xfrm>
            <a:off x="713224" y="530584"/>
            <a:ext cx="6995675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Процедура назначения опекуна</a:t>
            </a:r>
            <a:endParaRPr lang="en-US" dirty="0"/>
          </a:p>
        </p:txBody>
      </p:sp>
      <p:sp>
        <p:nvSpPr>
          <p:cNvPr id="708" name="Google Shape;708;p62"/>
          <p:cNvSpPr txBox="1">
            <a:spLocks noGrp="1"/>
          </p:cNvSpPr>
          <p:nvPr>
            <p:ph type="body" idx="1"/>
          </p:nvPr>
        </p:nvSpPr>
        <p:spPr>
          <a:xfrm>
            <a:off x="713224" y="1510400"/>
            <a:ext cx="7545000" cy="32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dirty="0">
                <a:uFill>
                  <a:noFill/>
                </a:uFill>
              </a:rPr>
              <a:t>1. Подача заявления в суд по семейным делам, которое включает медицинское / социальное заключение, письменное обоснование опекуна, отказ других родственников первого родства.</a:t>
            </a:r>
          </a:p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dirty="0">
                <a:uFill>
                  <a:noFill/>
                </a:uFill>
              </a:rPr>
              <a:t>2. Назначение судом социального координатора ответственного за сбор информации и представления дела в суде.</a:t>
            </a:r>
          </a:p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dirty="0">
                <a:uFill>
                  <a:noFill/>
                </a:uFill>
              </a:rPr>
              <a:t>3. Судебное слушание.</a:t>
            </a:r>
          </a:p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dirty="0">
                <a:uFill>
                  <a:noFill/>
                </a:uFill>
              </a:rPr>
              <a:t>4. Оформление решения суда.</a:t>
            </a:r>
          </a:p>
        </p:txBody>
      </p:sp>
      <p:cxnSp>
        <p:nvCxnSpPr>
          <p:cNvPr id="709" name="Google Shape;709;p62"/>
          <p:cNvCxnSpPr/>
          <p:nvPr/>
        </p:nvCxnSpPr>
        <p:spPr>
          <a:xfrm>
            <a:off x="825344" y="120651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title" idx="15"/>
          </p:nvPr>
        </p:nvSpPr>
        <p:spPr>
          <a:xfrm>
            <a:off x="727973" y="528919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Содержание</a:t>
            </a:r>
            <a:endParaRPr dirty="0"/>
          </a:p>
        </p:txBody>
      </p:sp>
      <p:sp>
        <p:nvSpPr>
          <p:cNvPr id="206" name="Google Shape;206;p33"/>
          <p:cNvSpPr txBox="1">
            <a:spLocks noGrp="1"/>
          </p:cNvSpPr>
          <p:nvPr>
            <p:ph type="title" idx="5"/>
          </p:nvPr>
        </p:nvSpPr>
        <p:spPr>
          <a:xfrm>
            <a:off x="1576625" y="1738360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Группы получателей социальных услуг, в отношении которых рассматриваются вопросы опекунства</a:t>
            </a:r>
            <a:endParaRPr lang="en-US" sz="1400"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07" name="Google Shape;207;p33"/>
          <p:cNvSpPr txBox="1">
            <a:spLocks noGrp="1"/>
          </p:cNvSpPr>
          <p:nvPr>
            <p:ph type="title"/>
          </p:nvPr>
        </p:nvSpPr>
        <p:spPr>
          <a:xfrm>
            <a:off x="1576625" y="2820629"/>
            <a:ext cx="28071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Специфика социальной работы в отношении каждой группы</a:t>
            </a:r>
            <a:endParaRPr lang="en-US" sz="1400"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09" name="Google Shape;209;p33"/>
          <p:cNvSpPr txBox="1">
            <a:spLocks noGrp="1"/>
          </p:cNvSpPr>
          <p:nvPr>
            <p:ph type="title" idx="2"/>
          </p:nvPr>
        </p:nvSpPr>
        <p:spPr>
          <a:xfrm>
            <a:off x="1063974" y="1358787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01</a:t>
            </a:r>
            <a:endParaRPr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10" name="Google Shape;210;p33"/>
          <p:cNvSpPr txBox="1">
            <a:spLocks noGrp="1"/>
          </p:cNvSpPr>
          <p:nvPr>
            <p:ph type="title" idx="3"/>
          </p:nvPr>
        </p:nvSpPr>
        <p:spPr>
          <a:xfrm>
            <a:off x="1017140" y="2649597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02</a:t>
            </a:r>
            <a:endParaRPr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11" name="Google Shape;211;p33"/>
          <p:cNvSpPr txBox="1">
            <a:spLocks noGrp="1"/>
          </p:cNvSpPr>
          <p:nvPr>
            <p:ph type="title" idx="6"/>
          </p:nvPr>
        </p:nvSpPr>
        <p:spPr>
          <a:xfrm>
            <a:off x="1576625" y="3543013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Опека в Израиле</a:t>
            </a:r>
            <a:endParaRPr lang="en-US" sz="1400"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13" name="Google Shape;213;p33"/>
          <p:cNvSpPr txBox="1">
            <a:spLocks noGrp="1"/>
          </p:cNvSpPr>
          <p:nvPr>
            <p:ph type="title" idx="4"/>
          </p:nvPr>
        </p:nvSpPr>
        <p:spPr>
          <a:xfrm>
            <a:off x="1576625" y="4418227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Примеры осуществления опеки юридическими лицами</a:t>
            </a:r>
            <a:endParaRPr sz="1400" dirty="0">
              <a:solidFill>
                <a:schemeClr val="dk1"/>
              </a:solidFill>
              <a:highlight>
                <a:srgbClr val="FF0000"/>
              </a:highlight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15" name="Google Shape;215;p33"/>
          <p:cNvSpPr txBox="1">
            <a:spLocks noGrp="1"/>
          </p:cNvSpPr>
          <p:nvPr>
            <p:ph type="title" idx="7"/>
          </p:nvPr>
        </p:nvSpPr>
        <p:spPr>
          <a:xfrm>
            <a:off x="1017140" y="3574793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03</a:t>
            </a:r>
            <a:endParaRPr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16" name="Google Shape;216;p33"/>
          <p:cNvSpPr txBox="1">
            <a:spLocks noGrp="1"/>
          </p:cNvSpPr>
          <p:nvPr>
            <p:ph type="title" idx="8"/>
          </p:nvPr>
        </p:nvSpPr>
        <p:spPr>
          <a:xfrm>
            <a:off x="1017140" y="4255665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04</a:t>
            </a:r>
            <a:endParaRPr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cxnSp>
        <p:nvCxnSpPr>
          <p:cNvPr id="217" name="Google Shape;217;p33"/>
          <p:cNvCxnSpPr/>
          <p:nvPr/>
        </p:nvCxnSpPr>
        <p:spPr>
          <a:xfrm>
            <a:off x="819525" y="117175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A8D952E-C8BF-482A-98EB-8622F9477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31520" y="854712"/>
            <a:ext cx="5157785" cy="34385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C02B3C0-760A-47BD-9613-017461A4C954}"/>
              </a:ext>
            </a:extLst>
          </p:cNvPr>
          <p:cNvSpPr txBox="1"/>
          <p:nvPr/>
        </p:nvSpPr>
        <p:spPr>
          <a:xfrm>
            <a:off x="4417138" y="1037956"/>
            <a:ext cx="4597309" cy="2916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(1) Определение прав подопечных: право на получение информации и участие в принятии решений, право на независимость, право на неприкосновенность частной жизни и т.д.</a:t>
            </a:r>
            <a:endParaRPr lang="en-IL" sz="16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(2) Упорядочение разрешения разногласий между опекуном и подопечным, право на юридическое сопровождение в вопросах несогласия с решениями опекуна в отношении медицинских процедур. </a:t>
            </a:r>
            <a:endParaRPr lang="en-IL" sz="16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(3) Отмена обязанности подчиняться опекуну.</a:t>
            </a:r>
            <a:endParaRPr lang="en-IL" sz="16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31C4E-36A5-4453-A84A-358453B0E217}"/>
              </a:ext>
            </a:extLst>
          </p:cNvPr>
          <p:cNvSpPr txBox="1"/>
          <p:nvPr/>
        </p:nvSpPr>
        <p:spPr>
          <a:xfrm>
            <a:off x="73738" y="0"/>
            <a:ext cx="4343400" cy="745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Prata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Примеры дополнительных правок к закону об опеке (2016)</a:t>
            </a:r>
            <a:endParaRPr lang="en-IL" sz="2000" dirty="0">
              <a:effectLst/>
              <a:latin typeface="Prata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0F2022-7004-49CB-B566-91C20117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53" y="1265615"/>
            <a:ext cx="3916447" cy="26122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7"/>
          <p:cNvSpPr/>
          <p:nvPr/>
        </p:nvSpPr>
        <p:spPr>
          <a:xfrm>
            <a:off x="7745800" y="-552450"/>
            <a:ext cx="1512600" cy="592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47"/>
          <p:cNvSpPr txBox="1">
            <a:spLocks noGrp="1"/>
          </p:cNvSpPr>
          <p:nvPr>
            <p:ph type="title"/>
          </p:nvPr>
        </p:nvSpPr>
        <p:spPr>
          <a:xfrm>
            <a:off x="665300" y="453261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Порядка 50,000 людей под опекой</a:t>
            </a:r>
            <a:endParaRPr lang="en-US" dirty="0"/>
          </a:p>
        </p:txBody>
      </p:sp>
      <p:sp>
        <p:nvSpPr>
          <p:cNvPr id="374" name="Google Shape;374;p47"/>
          <p:cNvSpPr/>
          <p:nvPr/>
        </p:nvSpPr>
        <p:spPr>
          <a:xfrm>
            <a:off x="6227000" y="1337900"/>
            <a:ext cx="2083800" cy="884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7"/>
          <p:cNvSpPr/>
          <p:nvPr/>
        </p:nvSpPr>
        <p:spPr>
          <a:xfrm>
            <a:off x="6227000" y="2352306"/>
            <a:ext cx="2083800" cy="884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47"/>
          <p:cNvSpPr/>
          <p:nvPr/>
        </p:nvSpPr>
        <p:spPr>
          <a:xfrm>
            <a:off x="6227000" y="3379202"/>
            <a:ext cx="2083800" cy="884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47"/>
          <p:cNvSpPr txBox="1"/>
          <p:nvPr/>
        </p:nvSpPr>
        <p:spPr>
          <a:xfrm>
            <a:off x="6512600" y="1410975"/>
            <a:ext cx="15126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11</a:t>
            </a:r>
            <a:endParaRPr sz="1800"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78" name="Google Shape;378;p47"/>
          <p:cNvSpPr txBox="1"/>
          <p:nvPr/>
        </p:nvSpPr>
        <p:spPr>
          <a:xfrm>
            <a:off x="6512600" y="2330709"/>
            <a:ext cx="15126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НКО и частные компании</a:t>
            </a:r>
            <a:endParaRPr lang="en" sz="1800"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79" name="Google Shape;379;p47"/>
          <p:cNvSpPr txBox="1"/>
          <p:nvPr/>
        </p:nvSpPr>
        <p:spPr>
          <a:xfrm>
            <a:off x="6512600" y="3460744"/>
            <a:ext cx="15126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Регулятор</a:t>
            </a:r>
            <a:endParaRPr lang="en" sz="1800"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80" name="Google Shape;380;p47"/>
          <p:cNvSpPr txBox="1"/>
          <p:nvPr/>
        </p:nvSpPr>
        <p:spPr>
          <a:xfrm>
            <a:off x="6227000" y="1659956"/>
            <a:ext cx="20838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Юридических организаций</a:t>
            </a:r>
          </a:p>
        </p:txBody>
      </p:sp>
      <p:sp>
        <p:nvSpPr>
          <p:cNvPr id="382" name="Google Shape;382;p47"/>
          <p:cNvSpPr txBox="1"/>
          <p:nvPr/>
        </p:nvSpPr>
        <p:spPr>
          <a:xfrm>
            <a:off x="6227000" y="3744395"/>
            <a:ext cx="20838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Генеральный Попечитель</a:t>
            </a:r>
            <a:endParaRPr lang="en-US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83" name="Google Shape;383;p47"/>
          <p:cNvSpPr txBox="1"/>
          <p:nvPr/>
        </p:nvSpPr>
        <p:spPr>
          <a:xfrm>
            <a:off x="665300" y="1788925"/>
            <a:ext cx="1849239" cy="46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Родственники </a:t>
            </a:r>
            <a:endParaRPr lang="en-US" sz="1800"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87" name="Google Shape;387;p47"/>
          <p:cNvSpPr txBox="1"/>
          <p:nvPr/>
        </p:nvSpPr>
        <p:spPr>
          <a:xfrm>
            <a:off x="665300" y="2352306"/>
            <a:ext cx="1849238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Юридические организации </a:t>
            </a:r>
            <a:endParaRPr sz="1800"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89" name="Google Shape;389;p47"/>
          <p:cNvSpPr/>
          <p:nvPr/>
        </p:nvSpPr>
        <p:spPr>
          <a:xfrm flipH="1">
            <a:off x="460965" y="1882962"/>
            <a:ext cx="163200" cy="163200"/>
          </a:xfrm>
          <a:prstGeom prst="rtTriangle">
            <a:avLst/>
          </a:prstGeom>
          <a:solidFill>
            <a:srgbClr val="848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262D"/>
                </a:solidFill>
              </a:rPr>
              <a:t> </a:t>
            </a:r>
            <a:endParaRPr>
              <a:solidFill>
                <a:srgbClr val="1D262D"/>
              </a:solidFill>
            </a:endParaRPr>
          </a:p>
        </p:txBody>
      </p:sp>
      <p:sp>
        <p:nvSpPr>
          <p:cNvPr id="391" name="Google Shape;391;p47"/>
          <p:cNvSpPr/>
          <p:nvPr/>
        </p:nvSpPr>
        <p:spPr>
          <a:xfrm flipH="1">
            <a:off x="460964" y="2460920"/>
            <a:ext cx="163200" cy="163200"/>
          </a:xfrm>
          <a:prstGeom prst="rtTriangle">
            <a:avLst/>
          </a:prstGeom>
          <a:solidFill>
            <a:schemeClr val="lt2"/>
          </a:solidFill>
          <a:ln>
            <a:solidFill>
              <a:srgbClr val="C7C0B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262D"/>
                </a:solidFill>
              </a:rPr>
              <a:t> </a:t>
            </a:r>
            <a:endParaRPr dirty="0">
              <a:solidFill>
                <a:srgbClr val="1D262D"/>
              </a:solidFill>
            </a:endParaRPr>
          </a:p>
        </p:txBody>
      </p:sp>
      <p:sp>
        <p:nvSpPr>
          <p:cNvPr id="393" name="Google Shape;393;p47"/>
          <p:cNvSpPr txBox="1"/>
          <p:nvPr/>
        </p:nvSpPr>
        <p:spPr>
          <a:xfrm>
            <a:off x="4357963" y="3486850"/>
            <a:ext cx="6471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1</a:t>
            </a:r>
            <a:r>
              <a:rPr lang="ru-RU" sz="1800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5</a:t>
            </a:r>
            <a:r>
              <a:rPr lang="en" sz="1800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%</a:t>
            </a:r>
            <a:endParaRPr sz="1800"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94" name="Google Shape;394;p47"/>
          <p:cNvSpPr txBox="1"/>
          <p:nvPr/>
        </p:nvSpPr>
        <p:spPr>
          <a:xfrm>
            <a:off x="3382587" y="1788925"/>
            <a:ext cx="7515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85%</a:t>
            </a:r>
            <a:endParaRPr sz="18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cxnSp>
        <p:nvCxnSpPr>
          <p:cNvPr id="396" name="Google Shape;396;p47"/>
          <p:cNvCxnSpPr/>
          <p:nvPr/>
        </p:nvCxnSpPr>
        <p:spPr>
          <a:xfrm>
            <a:off x="1030838" y="116841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FBAD1DB-353C-4257-954B-20FE6E6DC8F1}"/>
              </a:ext>
            </a:extLst>
          </p:cNvPr>
          <p:cNvSpPr/>
          <p:nvPr/>
        </p:nvSpPr>
        <p:spPr>
          <a:xfrm>
            <a:off x="3382587" y="2232431"/>
            <a:ext cx="689776" cy="2047569"/>
          </a:xfrm>
          <a:prstGeom prst="rect">
            <a:avLst/>
          </a:prstGeom>
          <a:solidFill>
            <a:srgbClr val="84827B"/>
          </a:solidFill>
          <a:ln>
            <a:solidFill>
              <a:srgbClr val="8482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AC64BE-37D2-4354-A176-4D7684E60A8C}"/>
              </a:ext>
            </a:extLst>
          </p:cNvPr>
          <p:cNvSpPr/>
          <p:nvPr/>
        </p:nvSpPr>
        <p:spPr>
          <a:xfrm>
            <a:off x="4336625" y="3943445"/>
            <a:ext cx="689776" cy="336556"/>
          </a:xfrm>
          <a:prstGeom prst="rect">
            <a:avLst/>
          </a:prstGeom>
          <a:solidFill>
            <a:srgbClr val="C7C0B5"/>
          </a:solidFill>
          <a:ln>
            <a:solidFill>
              <a:srgbClr val="C7C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>
              <a:solidFill>
                <a:srgbClr val="C7C0B5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6"/>
          <p:cNvSpPr txBox="1">
            <a:spLocks noGrp="1"/>
          </p:cNvSpPr>
          <p:nvPr>
            <p:ph type="title"/>
          </p:nvPr>
        </p:nvSpPr>
        <p:spPr>
          <a:xfrm>
            <a:off x="388849" y="425874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Обязательный перечень услуг предоставляемых юридическим опекуном </a:t>
            </a:r>
            <a:endParaRPr lang="en-US" dirty="0"/>
          </a:p>
        </p:txBody>
      </p:sp>
      <p:cxnSp>
        <p:nvCxnSpPr>
          <p:cNvPr id="367" name="Google Shape;367;p46"/>
          <p:cNvCxnSpPr/>
          <p:nvPr/>
        </p:nvCxnSpPr>
        <p:spPr>
          <a:xfrm>
            <a:off x="498474" y="2090188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C59CD65-A448-43C7-93CB-98DB2C7781B6}"/>
              </a:ext>
            </a:extLst>
          </p:cNvPr>
          <p:cNvSpPr/>
          <p:nvPr/>
        </p:nvSpPr>
        <p:spPr>
          <a:xfrm>
            <a:off x="3664974" y="2575204"/>
            <a:ext cx="5250426" cy="24352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924F21-BF02-4183-BE8E-B59EA302C94B}"/>
              </a:ext>
            </a:extLst>
          </p:cNvPr>
          <p:cNvSpPr txBox="1"/>
          <p:nvPr/>
        </p:nvSpPr>
        <p:spPr>
          <a:xfrm>
            <a:off x="1430593" y="2676024"/>
            <a:ext cx="84360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0813" indent="-285750">
              <a:buBlip>
                <a:blip r:embed="rId3"/>
              </a:buBlip>
            </a:pPr>
            <a:r>
              <a:rPr lang="ru-RU" dirty="0">
                <a:latin typeface="Didact Gothic" panose="020B0604020202020204" charset="0"/>
              </a:rPr>
              <a:t>Юридические услуги и защита в суде</a:t>
            </a:r>
          </a:p>
          <a:p>
            <a:pPr marL="2690813" indent="-285750">
              <a:buBlip>
                <a:blip r:embed="rId3"/>
              </a:buBlip>
            </a:pPr>
            <a:r>
              <a:rPr lang="ru-RU" dirty="0">
                <a:latin typeface="Didact Gothic" panose="020B0604020202020204" charset="0"/>
              </a:rPr>
              <a:t>Реализация прав и получение льгот</a:t>
            </a:r>
          </a:p>
          <a:p>
            <a:pPr marL="2690813" indent="-285750">
              <a:buBlip>
                <a:blip r:embed="rId3"/>
              </a:buBlip>
            </a:pPr>
            <a:r>
              <a:rPr lang="ru-RU" dirty="0">
                <a:latin typeface="Didact Gothic" panose="020B0604020202020204" charset="0"/>
              </a:rPr>
              <a:t>Управление финансами</a:t>
            </a:r>
          </a:p>
          <a:p>
            <a:pPr marL="2690813" indent="-285750">
              <a:buBlip>
                <a:blip r:embed="rId3"/>
              </a:buBlip>
            </a:pPr>
            <a:r>
              <a:rPr lang="ru-RU" dirty="0">
                <a:latin typeface="Didact Gothic" panose="020B0604020202020204" charset="0"/>
              </a:rPr>
              <a:t>Управление недвижимым имуществом</a:t>
            </a:r>
          </a:p>
          <a:p>
            <a:pPr marL="2690813" indent="-285750">
              <a:buBlip>
                <a:blip r:embed="rId3"/>
              </a:buBlip>
            </a:pPr>
            <a:r>
              <a:rPr lang="ru-RU" dirty="0">
                <a:latin typeface="Didact Gothic" panose="020B0604020202020204" charset="0"/>
              </a:rPr>
              <a:t>Оптимизация задолженностей</a:t>
            </a:r>
          </a:p>
          <a:p>
            <a:pPr marL="2690813" indent="-285750">
              <a:buBlip>
                <a:blip r:embed="rId3"/>
              </a:buBlip>
            </a:pPr>
            <a:r>
              <a:rPr lang="ru-RU" dirty="0">
                <a:latin typeface="Didact Gothic" panose="020B0604020202020204" charset="0"/>
              </a:rPr>
              <a:t>Периодические визиты</a:t>
            </a:r>
          </a:p>
          <a:p>
            <a:pPr marL="2690813" indent="-285750">
              <a:buBlip>
                <a:blip r:embed="rId3"/>
              </a:buBlip>
            </a:pPr>
            <a:r>
              <a:rPr lang="ru-RU" dirty="0">
                <a:latin typeface="Didact Gothic" panose="020B0604020202020204" charset="0"/>
              </a:rPr>
              <a:t>Повседневные нужды </a:t>
            </a:r>
          </a:p>
          <a:p>
            <a:pPr marL="2690813" indent="-285750">
              <a:buBlip>
                <a:blip r:embed="rId3"/>
              </a:buBlip>
            </a:pPr>
            <a:r>
              <a:rPr lang="ru-RU" dirty="0">
                <a:latin typeface="Didact Gothic" panose="020B0604020202020204" charset="0"/>
              </a:rPr>
              <a:t>Содействие в адаптации проживания</a:t>
            </a:r>
          </a:p>
          <a:p>
            <a:pPr marL="2690813" indent="-285750">
              <a:buBlip>
                <a:blip r:embed="rId3"/>
              </a:buBlip>
            </a:pPr>
            <a:r>
              <a:rPr lang="ru-RU" dirty="0">
                <a:latin typeface="Didact Gothic" panose="020B0604020202020204" charset="0"/>
              </a:rPr>
              <a:t>Сопровождение и помощь в получение медицинских услуг</a:t>
            </a:r>
          </a:p>
          <a:p>
            <a:pPr marL="2690813" indent="-285750">
              <a:buBlip>
                <a:blip r:embed="rId3"/>
              </a:buBlip>
            </a:pPr>
            <a:r>
              <a:rPr lang="ru-RU" dirty="0">
                <a:latin typeface="Didact Gothic" panose="020B0604020202020204" charset="0"/>
              </a:rPr>
              <a:t>Организация проживания в учреждении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3"/>
          <p:cNvSpPr txBox="1">
            <a:spLocks noGrp="1"/>
          </p:cNvSpPr>
          <p:nvPr>
            <p:ph type="title"/>
          </p:nvPr>
        </p:nvSpPr>
        <p:spPr>
          <a:xfrm>
            <a:off x="1056965" y="473826"/>
            <a:ext cx="684817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Оплата услуг юридического лица</a:t>
            </a:r>
            <a:endParaRPr lang="en-US" dirty="0"/>
          </a:p>
        </p:txBody>
      </p:sp>
      <p:sp>
        <p:nvSpPr>
          <p:cNvPr id="311" name="Google Shape;311;p43"/>
          <p:cNvSpPr txBox="1">
            <a:spLocks noGrp="1"/>
          </p:cNvSpPr>
          <p:nvPr>
            <p:ph type="title" idx="2"/>
          </p:nvPr>
        </p:nvSpPr>
        <p:spPr>
          <a:xfrm>
            <a:off x="1882875" y="15852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11,500₽</a:t>
            </a:r>
            <a:endParaRPr dirty="0"/>
          </a:p>
        </p:txBody>
      </p:sp>
      <p:sp>
        <p:nvSpPr>
          <p:cNvPr id="312" name="Google Shape;312;p43"/>
          <p:cNvSpPr txBox="1">
            <a:spLocks noGrp="1"/>
          </p:cNvSpPr>
          <p:nvPr>
            <p:ph type="subTitle" idx="1"/>
          </p:nvPr>
        </p:nvSpPr>
        <p:spPr>
          <a:xfrm>
            <a:off x="1240778" y="2071200"/>
            <a:ext cx="2999385" cy="9568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Сумма оплаты услуг юридического опекуна в случае, когда подопечный </a:t>
            </a:r>
            <a:r>
              <a:rPr lang="ru-RU" b="1" dirty="0"/>
              <a:t>госпитализирован</a:t>
            </a:r>
            <a:r>
              <a:rPr lang="ru-RU" dirty="0"/>
              <a:t>, составляет 510 шекелей в месяц</a:t>
            </a:r>
            <a:endParaRPr lang="en-GB" dirty="0"/>
          </a:p>
        </p:txBody>
      </p:sp>
      <p:sp>
        <p:nvSpPr>
          <p:cNvPr id="315" name="Google Shape;315;p43"/>
          <p:cNvSpPr txBox="1">
            <a:spLocks noGrp="1"/>
          </p:cNvSpPr>
          <p:nvPr>
            <p:ph type="title" idx="5"/>
          </p:nvPr>
        </p:nvSpPr>
        <p:spPr>
          <a:xfrm>
            <a:off x="5301846" y="15852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23,000₽</a:t>
            </a:r>
          </a:p>
        </p:txBody>
      </p:sp>
      <p:sp>
        <p:nvSpPr>
          <p:cNvPr id="316" name="Google Shape;316;p43"/>
          <p:cNvSpPr txBox="1">
            <a:spLocks noGrp="1"/>
          </p:cNvSpPr>
          <p:nvPr>
            <p:ph type="subTitle" idx="6"/>
          </p:nvPr>
        </p:nvSpPr>
        <p:spPr>
          <a:xfrm>
            <a:off x="4903838" y="2047007"/>
            <a:ext cx="2999385" cy="1371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Сумма оплаты услуг юридического опекуна в случае, когда подопечный </a:t>
            </a:r>
            <a:r>
              <a:rPr lang="ru-RU" b="1" dirty="0"/>
              <a:t>не госпитализирован</a:t>
            </a:r>
            <a:r>
              <a:rPr lang="ru-RU" dirty="0"/>
              <a:t>, составляет 1023 шекеля в месяц</a:t>
            </a:r>
            <a:endParaRPr lang="en-GB" dirty="0"/>
          </a:p>
        </p:txBody>
      </p:sp>
      <p:cxnSp>
        <p:nvCxnSpPr>
          <p:cNvPr id="319" name="Google Shape;319;p43"/>
          <p:cNvCxnSpPr/>
          <p:nvPr/>
        </p:nvCxnSpPr>
        <p:spPr>
          <a:xfrm>
            <a:off x="3777150" y="1172284"/>
            <a:ext cx="1589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1B329B1-B293-4C7C-AB31-66820453E1A0}"/>
              </a:ext>
            </a:extLst>
          </p:cNvPr>
          <p:cNvSpPr txBox="1"/>
          <p:nvPr/>
        </p:nvSpPr>
        <p:spPr>
          <a:xfrm>
            <a:off x="1740309" y="3797916"/>
            <a:ext cx="5663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Didact Gothic" panose="020B0604020202020204" charset="0"/>
              </a:rPr>
              <a:t>Сумма оплаты установлена Генеральным Попечителем и изменяется раз в год в соответствии с привязкой к индексу цен.</a:t>
            </a:r>
            <a:endParaRPr lang="en-IL" dirty="0">
              <a:latin typeface="Didact Gothic" panose="020B060402020202020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2"/>
          <p:cNvSpPr txBox="1">
            <a:spLocks noGrp="1"/>
          </p:cNvSpPr>
          <p:nvPr>
            <p:ph type="title"/>
          </p:nvPr>
        </p:nvSpPr>
        <p:spPr>
          <a:xfrm>
            <a:off x="713224" y="374027"/>
            <a:ext cx="6995675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Перспектива работы общественных организаций, продвигающих изменения в сфере опеки</a:t>
            </a:r>
            <a:endParaRPr lang="en-US" sz="2000" dirty="0"/>
          </a:p>
        </p:txBody>
      </p:sp>
      <p:sp>
        <p:nvSpPr>
          <p:cNvPr id="708" name="Google Shape;708;p62"/>
          <p:cNvSpPr txBox="1">
            <a:spLocks noGrp="1"/>
          </p:cNvSpPr>
          <p:nvPr>
            <p:ph type="body" idx="1"/>
          </p:nvPr>
        </p:nvSpPr>
        <p:spPr>
          <a:xfrm>
            <a:off x="713224" y="1510400"/>
            <a:ext cx="7545000" cy="32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800" dirty="0">
                <a:uFill>
                  <a:noFill/>
                </a:uFill>
              </a:rPr>
              <a:t>- Затяжные судебные процессы в сложных ситуациях.</a:t>
            </a:r>
          </a:p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800" dirty="0">
                <a:uFill>
                  <a:noFill/>
                </a:uFill>
              </a:rPr>
              <a:t>- До сих пор нет однозначной обязанности заслушивать человека в суде при любом разбирательстве, касающемся его.</a:t>
            </a:r>
          </a:p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800" dirty="0">
                <a:uFill>
                  <a:noFill/>
                </a:uFill>
              </a:rPr>
              <a:t>- Закон все еще не определяет максимальную продолжительность назначения.</a:t>
            </a:r>
          </a:p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800" dirty="0">
                <a:uFill>
                  <a:noFill/>
                </a:uFill>
              </a:rPr>
              <a:t>- Закон не регулирует ситуации, в которых третьи лица (банкиры, врачи) сомневаются в правоспособности человека и требуют назначения опекуна для совершения любого рода действий с ними.</a:t>
            </a:r>
          </a:p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800" dirty="0">
                <a:uFill>
                  <a:noFill/>
                </a:uFill>
              </a:rPr>
              <a:t>- Закон по-прежнему основан на концепции «правомочности», которая делит людей на правомочных и недееспособных.</a:t>
            </a:r>
          </a:p>
        </p:txBody>
      </p:sp>
      <p:cxnSp>
        <p:nvCxnSpPr>
          <p:cNvPr id="709" name="Google Shape;709;p62"/>
          <p:cNvCxnSpPr/>
          <p:nvPr/>
        </p:nvCxnSpPr>
        <p:spPr>
          <a:xfrm>
            <a:off x="825344" y="120651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6301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 txBox="1">
            <a:spLocks noGrp="1"/>
          </p:cNvSpPr>
          <p:nvPr>
            <p:ph type="ctrTitle"/>
          </p:nvPr>
        </p:nvSpPr>
        <p:spPr>
          <a:xfrm>
            <a:off x="1594936" y="1131432"/>
            <a:ext cx="57624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/>
              <a:t>Контроль и регуляция</a:t>
            </a:r>
            <a:endParaRPr lang="en-US" sz="4800" dirty="0"/>
          </a:p>
        </p:txBody>
      </p:sp>
      <p:cxnSp>
        <p:nvCxnSpPr>
          <p:cNvPr id="288" name="Google Shape;288;p40"/>
          <p:cNvCxnSpPr/>
          <p:nvPr/>
        </p:nvCxnSpPr>
        <p:spPr>
          <a:xfrm>
            <a:off x="3777150" y="2536551"/>
            <a:ext cx="1589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739A00E-AD4A-4311-B2CA-EE45D538ED7F}"/>
              </a:ext>
            </a:extLst>
          </p:cNvPr>
          <p:cNvSpPr/>
          <p:nvPr/>
        </p:nvSpPr>
        <p:spPr>
          <a:xfrm>
            <a:off x="243348" y="2676831"/>
            <a:ext cx="3871451" cy="18269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13F599-DE45-4E70-A521-FBB987C91AEA}"/>
              </a:ext>
            </a:extLst>
          </p:cNvPr>
          <p:cNvSpPr/>
          <p:nvPr/>
        </p:nvSpPr>
        <p:spPr>
          <a:xfrm>
            <a:off x="4953000" y="2676831"/>
            <a:ext cx="3871451" cy="18269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E985F-0527-4390-B0C4-40BAE7BCEF58}"/>
              </a:ext>
            </a:extLst>
          </p:cNvPr>
          <p:cNvSpPr txBox="1"/>
          <p:nvPr/>
        </p:nvSpPr>
        <p:spPr>
          <a:xfrm>
            <a:off x="337201" y="2919580"/>
            <a:ext cx="3694471" cy="125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Местные органы социальной опеки контролируют деятельность опекуна в личной и медицинской сферах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A8002-48AF-45DC-9AF3-A9F33C0A4C16}"/>
              </a:ext>
            </a:extLst>
          </p:cNvPr>
          <p:cNvSpPr txBox="1"/>
          <p:nvPr/>
        </p:nvSpPr>
        <p:spPr>
          <a:xfrm>
            <a:off x="5041489" y="2812275"/>
            <a:ext cx="3694471" cy="125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Генеральный Попечитель – Министерство Юстиции</a:t>
            </a:r>
            <a:r>
              <a:rPr lang="ru-RU" sz="18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 контролирует деятельность опекуна по финансовым 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1056811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3"/>
          <p:cNvSpPr/>
          <p:nvPr/>
        </p:nvSpPr>
        <p:spPr>
          <a:xfrm rot="5400000">
            <a:off x="3652081" y="-2322513"/>
            <a:ext cx="2761488" cy="104820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85" name="Google Shape;585;p53"/>
          <p:cNvSpPr txBox="1">
            <a:spLocks noGrp="1"/>
          </p:cNvSpPr>
          <p:nvPr>
            <p:ph type="title"/>
          </p:nvPr>
        </p:nvSpPr>
        <p:spPr>
          <a:xfrm>
            <a:off x="1451434" y="272988"/>
            <a:ext cx="6558527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Обязательства по отчетности опекуна в финансовых вопросах</a:t>
            </a:r>
          </a:p>
        </p:txBody>
      </p:sp>
      <p:cxnSp>
        <p:nvCxnSpPr>
          <p:cNvPr id="594" name="Google Shape;594;p53"/>
          <p:cNvCxnSpPr/>
          <p:nvPr/>
        </p:nvCxnSpPr>
        <p:spPr>
          <a:xfrm>
            <a:off x="4248450" y="141727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1EF28C8-8E58-4220-8FC6-D6530465AA83}"/>
              </a:ext>
            </a:extLst>
          </p:cNvPr>
          <p:cNvSpPr txBox="1"/>
          <p:nvPr/>
        </p:nvSpPr>
        <p:spPr>
          <a:xfrm>
            <a:off x="287167" y="1594532"/>
            <a:ext cx="8569666" cy="289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Полный перечень имущества подопечного</a:t>
            </a:r>
            <a:r>
              <a:rPr lang="ru-RU" sz="16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 (в течении 60 дней с назначения).</a:t>
            </a:r>
            <a:endParaRPr lang="en-IL" sz="16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Достоверная оценка стоимости всего имущества подопечного</a:t>
            </a:r>
            <a:r>
              <a:rPr lang="ru-RU" sz="16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IL" sz="16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бюджета "корзины проживания"</a:t>
            </a:r>
            <a:r>
              <a:rPr lang="ru-RU" sz="16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 – детальный отчет о доходах подопечного и средних ежемесячных расходах на проживание.</a:t>
            </a:r>
            <a:endParaRPr lang="en-IL" sz="16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Ежегодный отчет</a:t>
            </a:r>
            <a:r>
              <a:rPr lang="ru-RU" sz="16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 – о ведении банковских счетов, о доходах и расходах на недвижимость, о связанных с опекунством расходах. 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ru-RU" sz="16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Опекун, являющийся близким родственником, может подавать отчет онлайн, в случае если в распоряжении подопечного нет существенного имущества.  </a:t>
            </a:r>
            <a:endParaRPr lang="en-IL" sz="16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L" sz="1200" dirty="0">
              <a:latin typeface="Didact Goth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38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/>
          <p:nvPr/>
        </p:nvSpPr>
        <p:spPr>
          <a:xfrm rot="10800000">
            <a:off x="6381600" y="85418"/>
            <a:ext cx="2762400" cy="590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3"/>
              </a:solidFill>
            </a:endParaRPr>
          </a:p>
        </p:txBody>
      </p:sp>
      <p:cxnSp>
        <p:nvCxnSpPr>
          <p:cNvPr id="240" name="Google Shape;240;p36"/>
          <p:cNvCxnSpPr/>
          <p:nvPr/>
        </p:nvCxnSpPr>
        <p:spPr>
          <a:xfrm>
            <a:off x="836650" y="1168851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1" name="Google Shape;241;p36"/>
          <p:cNvSpPr txBox="1">
            <a:spLocks noGrp="1"/>
          </p:cNvSpPr>
          <p:nvPr>
            <p:ph type="body" idx="1"/>
          </p:nvPr>
        </p:nvSpPr>
        <p:spPr>
          <a:xfrm>
            <a:off x="258848" y="1260732"/>
            <a:ext cx="3941075" cy="3753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l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Меир, 87 лет, проживавший на севере страны, находился на грани голода. Три его дочери в ссоре между собой и с ним из-за вопроса о наследстве.</a:t>
            </a:r>
            <a:endParaRPr lang="en-IL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9700" indent="0" algn="l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Дочери оставили его жить в одиночестве в запущенном доме. Он с трудом справляется с повседневной жизнью и накопил долгов на десятки тысяч долларов, что привело его к катастрофической ситуации без средств к существованию. </a:t>
            </a:r>
            <a:endParaRPr lang="en-IL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9700" indent="0" algn="l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Социальные службы по месту жительства вмешались в ситуацию, и суд назначил юридического опекуна по финансовым вопросам.</a:t>
            </a:r>
            <a:endParaRPr lang="en-IL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Google Shape;242;p36"/>
          <p:cNvSpPr txBox="1">
            <a:spLocks noGrp="1"/>
          </p:cNvSpPr>
          <p:nvPr>
            <p:ph type="title"/>
          </p:nvPr>
        </p:nvSpPr>
        <p:spPr>
          <a:xfrm>
            <a:off x="713225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Кейс 01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25504E-EA91-4C10-BAC5-A7F619D83524}"/>
              </a:ext>
            </a:extLst>
          </p:cNvPr>
          <p:cNvSpPr txBox="1"/>
          <p:nvPr/>
        </p:nvSpPr>
        <p:spPr>
          <a:xfrm>
            <a:off x="4353400" y="821511"/>
            <a:ext cx="3941075" cy="4349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0" algn="l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Действия опекуна: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9700" indent="0" algn="l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Выявление 15 различных кредиторов.  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9700" indent="0" algn="l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Меир не хотел покидать дом и не хотел его продавать, чтоб покрыть долги, это решение было учтено</a:t>
            </a:r>
            <a:r>
              <a:rPr lang="en-US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9700" indent="0" algn="l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Обращение опекуна к бывшему работодателю Меира, чтоб в полной мере реализовать полагающиеся ему льготы. 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9700" indent="0" algn="l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Составление долгосрочного спланированного бюджета. 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9700" indent="0" algn="l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Объединение всех кредиторов в одно делопроизводство и определение ежемесячной выплаты на погашение долгов с учетом дохода, таким образом, чтоб Меиру оставалась достаточная сумма на достойную жизнь. 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9700" indent="0" algn="l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Восстановление связи с дочерями – многочисленные беседы и организация встреч, возобновление общения. 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oogle Shape;10856;p74">
            <a:extLst>
              <a:ext uri="{FF2B5EF4-FFF2-40B4-BE49-F238E27FC236}">
                <a16:creationId xmlns:a16="http://schemas.microsoft.com/office/drawing/2014/main" id="{CC21F80A-0CE6-4318-93A6-65B0FFDA45A1}"/>
              </a:ext>
            </a:extLst>
          </p:cNvPr>
          <p:cNvGrpSpPr/>
          <p:nvPr/>
        </p:nvGrpSpPr>
        <p:grpSpPr>
          <a:xfrm>
            <a:off x="3395375" y="258945"/>
            <a:ext cx="647100" cy="834347"/>
            <a:chOff x="6698441" y="2414530"/>
            <a:chExt cx="277644" cy="357984"/>
          </a:xfrm>
          <a:solidFill>
            <a:schemeClr val="tx1"/>
          </a:solidFill>
        </p:grpSpPr>
        <p:sp>
          <p:nvSpPr>
            <p:cNvPr id="13" name="Google Shape;10857;p74">
              <a:extLst>
                <a:ext uri="{FF2B5EF4-FFF2-40B4-BE49-F238E27FC236}">
                  <a16:creationId xmlns:a16="http://schemas.microsoft.com/office/drawing/2014/main" id="{70E5E5FC-97E8-4F38-B0EE-0B3DBD446B1D}"/>
                </a:ext>
              </a:extLst>
            </p:cNvPr>
            <p:cNvSpPr/>
            <p:nvPr/>
          </p:nvSpPr>
          <p:spPr>
            <a:xfrm>
              <a:off x="6764462" y="2710611"/>
              <a:ext cx="10201" cy="60382"/>
            </a:xfrm>
            <a:custGeom>
              <a:avLst/>
              <a:gdLst/>
              <a:ahLst/>
              <a:cxnLst/>
              <a:rect l="l" t="t" r="r" b="b"/>
              <a:pathLst>
                <a:path w="322" h="190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739"/>
                  </a:lnTo>
                  <a:cubicBezTo>
                    <a:pt x="0" y="1834"/>
                    <a:pt x="72" y="1906"/>
                    <a:pt x="167" y="1906"/>
                  </a:cubicBezTo>
                  <a:cubicBezTo>
                    <a:pt x="250" y="1906"/>
                    <a:pt x="322" y="1834"/>
                    <a:pt x="322" y="1739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858;p74">
              <a:extLst>
                <a:ext uri="{FF2B5EF4-FFF2-40B4-BE49-F238E27FC236}">
                  <a16:creationId xmlns:a16="http://schemas.microsoft.com/office/drawing/2014/main" id="{6EBE71D5-F364-4755-8973-E1EB57DF534D}"/>
                </a:ext>
              </a:extLst>
            </p:cNvPr>
            <p:cNvSpPr/>
            <p:nvPr/>
          </p:nvSpPr>
          <p:spPr>
            <a:xfrm>
              <a:off x="6898374" y="2710611"/>
              <a:ext cx="10201" cy="60382"/>
            </a:xfrm>
            <a:custGeom>
              <a:avLst/>
              <a:gdLst/>
              <a:ahLst/>
              <a:cxnLst/>
              <a:rect l="l" t="t" r="r" b="b"/>
              <a:pathLst>
                <a:path w="322" h="1906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1739"/>
                  </a:lnTo>
                  <a:cubicBezTo>
                    <a:pt x="0" y="1834"/>
                    <a:pt x="71" y="1906"/>
                    <a:pt x="167" y="1906"/>
                  </a:cubicBezTo>
                  <a:cubicBezTo>
                    <a:pt x="250" y="1906"/>
                    <a:pt x="322" y="1834"/>
                    <a:pt x="322" y="1739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859;p74">
              <a:extLst>
                <a:ext uri="{FF2B5EF4-FFF2-40B4-BE49-F238E27FC236}">
                  <a16:creationId xmlns:a16="http://schemas.microsoft.com/office/drawing/2014/main" id="{59547718-A934-4CB4-8352-BCA470103F32}"/>
                </a:ext>
              </a:extLst>
            </p:cNvPr>
            <p:cNvSpPr/>
            <p:nvPr/>
          </p:nvSpPr>
          <p:spPr>
            <a:xfrm>
              <a:off x="6698441" y="2414530"/>
              <a:ext cx="277644" cy="357984"/>
            </a:xfrm>
            <a:custGeom>
              <a:avLst/>
              <a:gdLst/>
              <a:ahLst/>
              <a:cxnLst/>
              <a:rect l="l" t="t" r="r" b="b"/>
              <a:pathLst>
                <a:path w="8764" h="11300" extrusionOk="0">
                  <a:moveTo>
                    <a:pt x="3835" y="3334"/>
                  </a:moveTo>
                  <a:lnTo>
                    <a:pt x="3835" y="3691"/>
                  </a:lnTo>
                  <a:cubicBezTo>
                    <a:pt x="3835" y="3798"/>
                    <a:pt x="3751" y="3882"/>
                    <a:pt x="3644" y="3882"/>
                  </a:cubicBezTo>
                  <a:lnTo>
                    <a:pt x="3120" y="3882"/>
                  </a:lnTo>
                  <a:cubicBezTo>
                    <a:pt x="3025" y="3882"/>
                    <a:pt x="2930" y="3786"/>
                    <a:pt x="2930" y="3691"/>
                  </a:cubicBezTo>
                  <a:lnTo>
                    <a:pt x="2930" y="3334"/>
                  </a:lnTo>
                  <a:lnTo>
                    <a:pt x="3215" y="3334"/>
                  </a:lnTo>
                  <a:lnTo>
                    <a:pt x="3215" y="3346"/>
                  </a:lnTo>
                  <a:lnTo>
                    <a:pt x="3215" y="3524"/>
                  </a:lnTo>
                  <a:cubicBezTo>
                    <a:pt x="3227" y="3620"/>
                    <a:pt x="3299" y="3691"/>
                    <a:pt x="3394" y="3691"/>
                  </a:cubicBezTo>
                  <a:cubicBezTo>
                    <a:pt x="3477" y="3691"/>
                    <a:pt x="3561" y="3620"/>
                    <a:pt x="3561" y="3524"/>
                  </a:cubicBezTo>
                  <a:lnTo>
                    <a:pt x="3561" y="3346"/>
                  </a:lnTo>
                  <a:lnTo>
                    <a:pt x="3561" y="3334"/>
                  </a:lnTo>
                  <a:close/>
                  <a:moveTo>
                    <a:pt x="5775" y="3334"/>
                  </a:moveTo>
                  <a:lnTo>
                    <a:pt x="5775" y="3691"/>
                  </a:lnTo>
                  <a:cubicBezTo>
                    <a:pt x="5775" y="3798"/>
                    <a:pt x="5680" y="3882"/>
                    <a:pt x="5585" y="3882"/>
                  </a:cubicBezTo>
                  <a:lnTo>
                    <a:pt x="5061" y="3882"/>
                  </a:lnTo>
                  <a:cubicBezTo>
                    <a:pt x="4954" y="3882"/>
                    <a:pt x="4870" y="3786"/>
                    <a:pt x="4870" y="3691"/>
                  </a:cubicBezTo>
                  <a:lnTo>
                    <a:pt x="4870" y="3334"/>
                  </a:lnTo>
                  <a:lnTo>
                    <a:pt x="5144" y="3334"/>
                  </a:lnTo>
                  <a:lnTo>
                    <a:pt x="5144" y="3346"/>
                  </a:lnTo>
                  <a:lnTo>
                    <a:pt x="5144" y="3524"/>
                  </a:lnTo>
                  <a:cubicBezTo>
                    <a:pt x="5168" y="3620"/>
                    <a:pt x="5239" y="3691"/>
                    <a:pt x="5323" y="3691"/>
                  </a:cubicBezTo>
                  <a:cubicBezTo>
                    <a:pt x="5418" y="3691"/>
                    <a:pt x="5490" y="3620"/>
                    <a:pt x="5490" y="3524"/>
                  </a:cubicBezTo>
                  <a:lnTo>
                    <a:pt x="5490" y="3346"/>
                  </a:lnTo>
                  <a:lnTo>
                    <a:pt x="5490" y="3334"/>
                  </a:lnTo>
                  <a:close/>
                  <a:moveTo>
                    <a:pt x="1858" y="1512"/>
                  </a:moveTo>
                  <a:lnTo>
                    <a:pt x="1858" y="1512"/>
                  </a:lnTo>
                  <a:cubicBezTo>
                    <a:pt x="1644" y="1905"/>
                    <a:pt x="1549" y="2346"/>
                    <a:pt x="1549" y="2810"/>
                  </a:cubicBezTo>
                  <a:lnTo>
                    <a:pt x="1549" y="3239"/>
                  </a:lnTo>
                  <a:cubicBezTo>
                    <a:pt x="1358" y="3334"/>
                    <a:pt x="1215" y="3513"/>
                    <a:pt x="1203" y="3715"/>
                  </a:cubicBezTo>
                  <a:cubicBezTo>
                    <a:pt x="1191" y="3882"/>
                    <a:pt x="1251" y="4060"/>
                    <a:pt x="1358" y="4179"/>
                  </a:cubicBezTo>
                  <a:cubicBezTo>
                    <a:pt x="1477" y="4298"/>
                    <a:pt x="1632" y="4370"/>
                    <a:pt x="1799" y="4370"/>
                  </a:cubicBezTo>
                  <a:lnTo>
                    <a:pt x="1918" y="4370"/>
                  </a:lnTo>
                  <a:cubicBezTo>
                    <a:pt x="1965" y="4691"/>
                    <a:pt x="2072" y="4965"/>
                    <a:pt x="2215" y="5239"/>
                  </a:cubicBezTo>
                  <a:cubicBezTo>
                    <a:pt x="1918" y="5191"/>
                    <a:pt x="1668" y="5108"/>
                    <a:pt x="1501" y="5025"/>
                  </a:cubicBezTo>
                  <a:cubicBezTo>
                    <a:pt x="1382" y="4965"/>
                    <a:pt x="1299" y="4929"/>
                    <a:pt x="1215" y="4882"/>
                  </a:cubicBezTo>
                  <a:cubicBezTo>
                    <a:pt x="1275" y="4751"/>
                    <a:pt x="1358" y="4548"/>
                    <a:pt x="1358" y="4405"/>
                  </a:cubicBezTo>
                  <a:cubicBezTo>
                    <a:pt x="1358" y="4370"/>
                    <a:pt x="1334" y="4334"/>
                    <a:pt x="1322" y="4298"/>
                  </a:cubicBezTo>
                  <a:lnTo>
                    <a:pt x="834" y="3655"/>
                  </a:lnTo>
                  <a:cubicBezTo>
                    <a:pt x="858" y="3501"/>
                    <a:pt x="977" y="3036"/>
                    <a:pt x="1179" y="2560"/>
                  </a:cubicBezTo>
                  <a:cubicBezTo>
                    <a:pt x="1394" y="2048"/>
                    <a:pt x="1632" y="1727"/>
                    <a:pt x="1858" y="1512"/>
                  </a:cubicBezTo>
                  <a:close/>
                  <a:moveTo>
                    <a:pt x="4347" y="334"/>
                  </a:moveTo>
                  <a:cubicBezTo>
                    <a:pt x="5644" y="334"/>
                    <a:pt x="6728" y="1346"/>
                    <a:pt x="6811" y="2643"/>
                  </a:cubicBezTo>
                  <a:cubicBezTo>
                    <a:pt x="6811" y="2732"/>
                    <a:pt x="6893" y="2799"/>
                    <a:pt x="6971" y="2799"/>
                  </a:cubicBezTo>
                  <a:cubicBezTo>
                    <a:pt x="6977" y="2799"/>
                    <a:pt x="6984" y="2799"/>
                    <a:pt x="6990" y="2798"/>
                  </a:cubicBezTo>
                  <a:cubicBezTo>
                    <a:pt x="7085" y="2798"/>
                    <a:pt x="7156" y="2703"/>
                    <a:pt x="7144" y="2620"/>
                  </a:cubicBezTo>
                  <a:cubicBezTo>
                    <a:pt x="7109" y="2215"/>
                    <a:pt x="7002" y="1846"/>
                    <a:pt x="6835" y="1500"/>
                  </a:cubicBezTo>
                  <a:lnTo>
                    <a:pt x="6835" y="1500"/>
                  </a:lnTo>
                  <a:cubicBezTo>
                    <a:pt x="7144" y="1786"/>
                    <a:pt x="7371" y="2179"/>
                    <a:pt x="7514" y="2536"/>
                  </a:cubicBezTo>
                  <a:cubicBezTo>
                    <a:pt x="7728" y="3012"/>
                    <a:pt x="7823" y="3477"/>
                    <a:pt x="7859" y="3643"/>
                  </a:cubicBezTo>
                  <a:lnTo>
                    <a:pt x="7371" y="4286"/>
                  </a:lnTo>
                  <a:cubicBezTo>
                    <a:pt x="7347" y="4310"/>
                    <a:pt x="7335" y="4346"/>
                    <a:pt x="7335" y="4382"/>
                  </a:cubicBezTo>
                  <a:cubicBezTo>
                    <a:pt x="7335" y="4525"/>
                    <a:pt x="7406" y="4727"/>
                    <a:pt x="7466" y="4858"/>
                  </a:cubicBezTo>
                  <a:cubicBezTo>
                    <a:pt x="7406" y="4906"/>
                    <a:pt x="7311" y="4953"/>
                    <a:pt x="7192" y="5013"/>
                  </a:cubicBezTo>
                  <a:cubicBezTo>
                    <a:pt x="7025" y="5084"/>
                    <a:pt x="6775" y="5191"/>
                    <a:pt x="6454" y="5251"/>
                  </a:cubicBezTo>
                  <a:cubicBezTo>
                    <a:pt x="6609" y="4989"/>
                    <a:pt x="6704" y="4691"/>
                    <a:pt x="6752" y="4394"/>
                  </a:cubicBezTo>
                  <a:lnTo>
                    <a:pt x="6859" y="4394"/>
                  </a:lnTo>
                  <a:cubicBezTo>
                    <a:pt x="7192" y="4394"/>
                    <a:pt x="7454" y="4144"/>
                    <a:pt x="7490" y="3846"/>
                  </a:cubicBezTo>
                  <a:cubicBezTo>
                    <a:pt x="7502" y="3691"/>
                    <a:pt x="7442" y="3513"/>
                    <a:pt x="7335" y="3393"/>
                  </a:cubicBezTo>
                  <a:cubicBezTo>
                    <a:pt x="7216" y="3274"/>
                    <a:pt x="7049" y="3203"/>
                    <a:pt x="6894" y="3203"/>
                  </a:cubicBezTo>
                  <a:lnTo>
                    <a:pt x="6085" y="3203"/>
                  </a:lnTo>
                  <a:lnTo>
                    <a:pt x="6085" y="3179"/>
                  </a:lnTo>
                  <a:cubicBezTo>
                    <a:pt x="6085" y="3096"/>
                    <a:pt x="6013" y="3012"/>
                    <a:pt x="5918" y="3012"/>
                  </a:cubicBezTo>
                  <a:lnTo>
                    <a:pt x="4692" y="3012"/>
                  </a:lnTo>
                  <a:cubicBezTo>
                    <a:pt x="4597" y="3012"/>
                    <a:pt x="4525" y="3096"/>
                    <a:pt x="4525" y="3179"/>
                  </a:cubicBezTo>
                  <a:lnTo>
                    <a:pt x="4525" y="3227"/>
                  </a:lnTo>
                  <a:cubicBezTo>
                    <a:pt x="4466" y="3191"/>
                    <a:pt x="4406" y="3191"/>
                    <a:pt x="4335" y="3191"/>
                  </a:cubicBezTo>
                  <a:cubicBezTo>
                    <a:pt x="4251" y="3191"/>
                    <a:pt x="4192" y="3215"/>
                    <a:pt x="4132" y="3227"/>
                  </a:cubicBezTo>
                  <a:lnTo>
                    <a:pt x="4132" y="3179"/>
                  </a:lnTo>
                  <a:cubicBezTo>
                    <a:pt x="4132" y="3096"/>
                    <a:pt x="4061" y="3012"/>
                    <a:pt x="3977" y="3012"/>
                  </a:cubicBezTo>
                  <a:lnTo>
                    <a:pt x="2739" y="3012"/>
                  </a:lnTo>
                  <a:cubicBezTo>
                    <a:pt x="2644" y="3012"/>
                    <a:pt x="2572" y="3096"/>
                    <a:pt x="2572" y="3179"/>
                  </a:cubicBezTo>
                  <a:lnTo>
                    <a:pt x="2572" y="3203"/>
                  </a:lnTo>
                  <a:lnTo>
                    <a:pt x="1846" y="3203"/>
                  </a:lnTo>
                  <a:lnTo>
                    <a:pt x="1846" y="2810"/>
                  </a:lnTo>
                  <a:lnTo>
                    <a:pt x="1870" y="2810"/>
                  </a:lnTo>
                  <a:cubicBezTo>
                    <a:pt x="1870" y="1441"/>
                    <a:pt x="2989" y="334"/>
                    <a:pt x="4347" y="334"/>
                  </a:cubicBezTo>
                  <a:close/>
                  <a:moveTo>
                    <a:pt x="6906" y="3513"/>
                  </a:moveTo>
                  <a:cubicBezTo>
                    <a:pt x="6978" y="3513"/>
                    <a:pt x="7049" y="3536"/>
                    <a:pt x="7109" y="3596"/>
                  </a:cubicBezTo>
                  <a:cubicBezTo>
                    <a:pt x="7168" y="3655"/>
                    <a:pt x="7192" y="3739"/>
                    <a:pt x="7192" y="3810"/>
                  </a:cubicBezTo>
                  <a:cubicBezTo>
                    <a:pt x="7168" y="3941"/>
                    <a:pt x="7037" y="4060"/>
                    <a:pt x="6894" y="4060"/>
                  </a:cubicBezTo>
                  <a:lnTo>
                    <a:pt x="6811" y="4060"/>
                  </a:lnTo>
                  <a:lnTo>
                    <a:pt x="6811" y="4048"/>
                  </a:lnTo>
                  <a:cubicBezTo>
                    <a:pt x="6811" y="3953"/>
                    <a:pt x="6740" y="3882"/>
                    <a:pt x="6656" y="3882"/>
                  </a:cubicBezTo>
                  <a:cubicBezTo>
                    <a:pt x="6561" y="3882"/>
                    <a:pt x="6490" y="3953"/>
                    <a:pt x="6490" y="4048"/>
                  </a:cubicBezTo>
                  <a:cubicBezTo>
                    <a:pt x="6490" y="4536"/>
                    <a:pt x="6323" y="5001"/>
                    <a:pt x="6025" y="5370"/>
                  </a:cubicBezTo>
                  <a:cubicBezTo>
                    <a:pt x="5763" y="5679"/>
                    <a:pt x="5430" y="5918"/>
                    <a:pt x="5049" y="6060"/>
                  </a:cubicBezTo>
                  <a:lnTo>
                    <a:pt x="5049" y="5644"/>
                  </a:lnTo>
                  <a:cubicBezTo>
                    <a:pt x="5049" y="5548"/>
                    <a:pt x="4966" y="5477"/>
                    <a:pt x="4882" y="5477"/>
                  </a:cubicBezTo>
                  <a:lnTo>
                    <a:pt x="3823" y="5477"/>
                  </a:lnTo>
                  <a:cubicBezTo>
                    <a:pt x="3739" y="5477"/>
                    <a:pt x="3656" y="5548"/>
                    <a:pt x="3656" y="5644"/>
                  </a:cubicBezTo>
                  <a:lnTo>
                    <a:pt x="3656" y="6060"/>
                  </a:lnTo>
                  <a:cubicBezTo>
                    <a:pt x="3287" y="5918"/>
                    <a:pt x="2942" y="5679"/>
                    <a:pt x="2692" y="5370"/>
                  </a:cubicBezTo>
                  <a:cubicBezTo>
                    <a:pt x="2394" y="4989"/>
                    <a:pt x="2227" y="4536"/>
                    <a:pt x="2227" y="4048"/>
                  </a:cubicBezTo>
                  <a:cubicBezTo>
                    <a:pt x="2227" y="3953"/>
                    <a:pt x="2156" y="3882"/>
                    <a:pt x="2072" y="3882"/>
                  </a:cubicBezTo>
                  <a:cubicBezTo>
                    <a:pt x="1977" y="3882"/>
                    <a:pt x="1906" y="3953"/>
                    <a:pt x="1906" y="4048"/>
                  </a:cubicBezTo>
                  <a:lnTo>
                    <a:pt x="1906" y="4060"/>
                  </a:lnTo>
                  <a:lnTo>
                    <a:pt x="1799" y="4060"/>
                  </a:lnTo>
                  <a:cubicBezTo>
                    <a:pt x="1727" y="4060"/>
                    <a:pt x="1656" y="4036"/>
                    <a:pt x="1596" y="3977"/>
                  </a:cubicBezTo>
                  <a:cubicBezTo>
                    <a:pt x="1537" y="3917"/>
                    <a:pt x="1513" y="3834"/>
                    <a:pt x="1513" y="3763"/>
                  </a:cubicBezTo>
                  <a:cubicBezTo>
                    <a:pt x="1537" y="3632"/>
                    <a:pt x="1668" y="3513"/>
                    <a:pt x="1810" y="3513"/>
                  </a:cubicBezTo>
                  <a:lnTo>
                    <a:pt x="2584" y="3513"/>
                  </a:lnTo>
                  <a:lnTo>
                    <a:pt x="2584" y="3703"/>
                  </a:lnTo>
                  <a:cubicBezTo>
                    <a:pt x="2584" y="3989"/>
                    <a:pt x="2823" y="4227"/>
                    <a:pt x="3108" y="4227"/>
                  </a:cubicBezTo>
                  <a:lnTo>
                    <a:pt x="3632" y="4227"/>
                  </a:lnTo>
                  <a:cubicBezTo>
                    <a:pt x="3918" y="4227"/>
                    <a:pt x="4156" y="3989"/>
                    <a:pt x="4156" y="3703"/>
                  </a:cubicBezTo>
                  <a:cubicBezTo>
                    <a:pt x="4156" y="3596"/>
                    <a:pt x="4239" y="3513"/>
                    <a:pt x="4347" y="3513"/>
                  </a:cubicBezTo>
                  <a:cubicBezTo>
                    <a:pt x="4454" y="3513"/>
                    <a:pt x="4537" y="3596"/>
                    <a:pt x="4537" y="3703"/>
                  </a:cubicBezTo>
                  <a:cubicBezTo>
                    <a:pt x="4537" y="3989"/>
                    <a:pt x="4775" y="4227"/>
                    <a:pt x="5061" y="4227"/>
                  </a:cubicBezTo>
                  <a:lnTo>
                    <a:pt x="5585" y="4227"/>
                  </a:lnTo>
                  <a:cubicBezTo>
                    <a:pt x="5859" y="4227"/>
                    <a:pt x="6097" y="3989"/>
                    <a:pt x="6097" y="3703"/>
                  </a:cubicBezTo>
                  <a:lnTo>
                    <a:pt x="6097" y="3513"/>
                  </a:lnTo>
                  <a:close/>
                  <a:moveTo>
                    <a:pt x="4716" y="5799"/>
                  </a:moveTo>
                  <a:lnTo>
                    <a:pt x="4716" y="6156"/>
                  </a:lnTo>
                  <a:cubicBezTo>
                    <a:pt x="4716" y="6346"/>
                    <a:pt x="4549" y="6513"/>
                    <a:pt x="4358" y="6513"/>
                  </a:cubicBezTo>
                  <a:cubicBezTo>
                    <a:pt x="4156" y="6513"/>
                    <a:pt x="3989" y="6370"/>
                    <a:pt x="3989" y="6156"/>
                  </a:cubicBezTo>
                  <a:lnTo>
                    <a:pt x="3989" y="5799"/>
                  </a:lnTo>
                  <a:close/>
                  <a:moveTo>
                    <a:pt x="5418" y="6263"/>
                  </a:moveTo>
                  <a:lnTo>
                    <a:pt x="5418" y="6822"/>
                  </a:lnTo>
                  <a:lnTo>
                    <a:pt x="5418" y="6942"/>
                  </a:lnTo>
                  <a:lnTo>
                    <a:pt x="4347" y="7561"/>
                  </a:lnTo>
                  <a:lnTo>
                    <a:pt x="3275" y="6942"/>
                  </a:lnTo>
                  <a:lnTo>
                    <a:pt x="3275" y="6822"/>
                  </a:lnTo>
                  <a:lnTo>
                    <a:pt x="3275" y="6263"/>
                  </a:lnTo>
                  <a:cubicBezTo>
                    <a:pt x="3406" y="6322"/>
                    <a:pt x="3561" y="6382"/>
                    <a:pt x="3692" y="6430"/>
                  </a:cubicBezTo>
                  <a:cubicBezTo>
                    <a:pt x="3811" y="6668"/>
                    <a:pt x="4061" y="6858"/>
                    <a:pt x="4358" y="6858"/>
                  </a:cubicBezTo>
                  <a:cubicBezTo>
                    <a:pt x="4656" y="6858"/>
                    <a:pt x="4894" y="6680"/>
                    <a:pt x="5001" y="6430"/>
                  </a:cubicBezTo>
                  <a:cubicBezTo>
                    <a:pt x="5144" y="6382"/>
                    <a:pt x="5287" y="6334"/>
                    <a:pt x="5418" y="6263"/>
                  </a:cubicBezTo>
                  <a:close/>
                  <a:moveTo>
                    <a:pt x="3204" y="7251"/>
                  </a:moveTo>
                  <a:lnTo>
                    <a:pt x="4096" y="7751"/>
                  </a:lnTo>
                  <a:lnTo>
                    <a:pt x="3632" y="8227"/>
                  </a:lnTo>
                  <a:cubicBezTo>
                    <a:pt x="3585" y="8275"/>
                    <a:pt x="3537" y="8287"/>
                    <a:pt x="3501" y="8287"/>
                  </a:cubicBezTo>
                  <a:cubicBezTo>
                    <a:pt x="3430" y="8287"/>
                    <a:pt x="3394" y="8263"/>
                    <a:pt x="3358" y="8215"/>
                  </a:cubicBezTo>
                  <a:lnTo>
                    <a:pt x="2882" y="7644"/>
                  </a:lnTo>
                  <a:lnTo>
                    <a:pt x="2989" y="7549"/>
                  </a:lnTo>
                  <a:cubicBezTo>
                    <a:pt x="3073" y="7453"/>
                    <a:pt x="3132" y="7370"/>
                    <a:pt x="3204" y="7251"/>
                  </a:cubicBezTo>
                  <a:close/>
                  <a:moveTo>
                    <a:pt x="5513" y="7275"/>
                  </a:moveTo>
                  <a:cubicBezTo>
                    <a:pt x="5561" y="7382"/>
                    <a:pt x="5632" y="7477"/>
                    <a:pt x="5728" y="7573"/>
                  </a:cubicBezTo>
                  <a:lnTo>
                    <a:pt x="5835" y="7668"/>
                  </a:lnTo>
                  <a:lnTo>
                    <a:pt x="5359" y="8227"/>
                  </a:lnTo>
                  <a:cubicBezTo>
                    <a:pt x="5323" y="8275"/>
                    <a:pt x="5263" y="8287"/>
                    <a:pt x="5216" y="8299"/>
                  </a:cubicBezTo>
                  <a:cubicBezTo>
                    <a:pt x="5156" y="8299"/>
                    <a:pt x="5120" y="8287"/>
                    <a:pt x="5085" y="8239"/>
                  </a:cubicBezTo>
                  <a:lnTo>
                    <a:pt x="4620" y="7775"/>
                  </a:lnTo>
                  <a:lnTo>
                    <a:pt x="5513" y="7275"/>
                  </a:lnTo>
                  <a:close/>
                  <a:moveTo>
                    <a:pt x="4358" y="7965"/>
                  </a:moveTo>
                  <a:lnTo>
                    <a:pt x="4704" y="8299"/>
                  </a:lnTo>
                  <a:lnTo>
                    <a:pt x="4632" y="8513"/>
                  </a:lnTo>
                  <a:cubicBezTo>
                    <a:pt x="4608" y="8561"/>
                    <a:pt x="4585" y="8585"/>
                    <a:pt x="4537" y="8620"/>
                  </a:cubicBezTo>
                  <a:lnTo>
                    <a:pt x="4525" y="8620"/>
                  </a:lnTo>
                  <a:cubicBezTo>
                    <a:pt x="4489" y="8632"/>
                    <a:pt x="4477" y="8632"/>
                    <a:pt x="4454" y="8632"/>
                  </a:cubicBezTo>
                  <a:lnTo>
                    <a:pt x="4251" y="8632"/>
                  </a:lnTo>
                  <a:cubicBezTo>
                    <a:pt x="4180" y="8632"/>
                    <a:pt x="4108" y="8585"/>
                    <a:pt x="4073" y="8501"/>
                  </a:cubicBezTo>
                  <a:lnTo>
                    <a:pt x="4013" y="8299"/>
                  </a:lnTo>
                  <a:lnTo>
                    <a:pt x="4358" y="7965"/>
                  </a:lnTo>
                  <a:close/>
                  <a:moveTo>
                    <a:pt x="4370" y="0"/>
                  </a:moveTo>
                  <a:cubicBezTo>
                    <a:pt x="3573" y="0"/>
                    <a:pt x="2823" y="345"/>
                    <a:pt x="2322" y="893"/>
                  </a:cubicBezTo>
                  <a:cubicBezTo>
                    <a:pt x="953" y="1250"/>
                    <a:pt x="537" y="3560"/>
                    <a:pt x="525" y="3643"/>
                  </a:cubicBezTo>
                  <a:cubicBezTo>
                    <a:pt x="501" y="3691"/>
                    <a:pt x="525" y="3739"/>
                    <a:pt x="548" y="3774"/>
                  </a:cubicBezTo>
                  <a:lnTo>
                    <a:pt x="1037" y="4429"/>
                  </a:lnTo>
                  <a:cubicBezTo>
                    <a:pt x="1025" y="4536"/>
                    <a:pt x="941" y="4727"/>
                    <a:pt x="894" y="4834"/>
                  </a:cubicBezTo>
                  <a:cubicBezTo>
                    <a:pt x="858" y="4906"/>
                    <a:pt x="882" y="4989"/>
                    <a:pt x="941" y="5048"/>
                  </a:cubicBezTo>
                  <a:cubicBezTo>
                    <a:pt x="965" y="5060"/>
                    <a:pt x="1549" y="5525"/>
                    <a:pt x="2513" y="5620"/>
                  </a:cubicBezTo>
                  <a:cubicBezTo>
                    <a:pt x="2644" y="5787"/>
                    <a:pt x="2811" y="5941"/>
                    <a:pt x="2989" y="6060"/>
                  </a:cubicBezTo>
                  <a:lnTo>
                    <a:pt x="2989" y="6358"/>
                  </a:lnTo>
                  <a:cubicBezTo>
                    <a:pt x="2703" y="6453"/>
                    <a:pt x="1977" y="6751"/>
                    <a:pt x="1537" y="7489"/>
                  </a:cubicBezTo>
                  <a:lnTo>
                    <a:pt x="882" y="7680"/>
                  </a:lnTo>
                  <a:cubicBezTo>
                    <a:pt x="358" y="7823"/>
                    <a:pt x="1" y="8311"/>
                    <a:pt x="1" y="8858"/>
                  </a:cubicBezTo>
                  <a:lnTo>
                    <a:pt x="1" y="11085"/>
                  </a:lnTo>
                  <a:cubicBezTo>
                    <a:pt x="1" y="11180"/>
                    <a:pt x="72" y="11252"/>
                    <a:pt x="156" y="11252"/>
                  </a:cubicBezTo>
                  <a:cubicBezTo>
                    <a:pt x="251" y="11252"/>
                    <a:pt x="322" y="11180"/>
                    <a:pt x="322" y="11085"/>
                  </a:cubicBezTo>
                  <a:lnTo>
                    <a:pt x="322" y="8858"/>
                  </a:lnTo>
                  <a:cubicBezTo>
                    <a:pt x="322" y="8466"/>
                    <a:pt x="596" y="8108"/>
                    <a:pt x="965" y="8001"/>
                  </a:cubicBezTo>
                  <a:lnTo>
                    <a:pt x="1334" y="7894"/>
                  </a:lnTo>
                  <a:lnTo>
                    <a:pt x="1334" y="7894"/>
                  </a:lnTo>
                  <a:cubicBezTo>
                    <a:pt x="1322" y="7942"/>
                    <a:pt x="1310" y="7977"/>
                    <a:pt x="1287" y="8013"/>
                  </a:cubicBezTo>
                  <a:cubicBezTo>
                    <a:pt x="1251" y="8168"/>
                    <a:pt x="1263" y="8346"/>
                    <a:pt x="1346" y="8477"/>
                  </a:cubicBezTo>
                  <a:lnTo>
                    <a:pt x="1549" y="8763"/>
                  </a:lnTo>
                  <a:lnTo>
                    <a:pt x="1072" y="9239"/>
                  </a:lnTo>
                  <a:cubicBezTo>
                    <a:pt x="953" y="9358"/>
                    <a:pt x="894" y="9537"/>
                    <a:pt x="929" y="9716"/>
                  </a:cubicBezTo>
                  <a:lnTo>
                    <a:pt x="1251" y="11144"/>
                  </a:lnTo>
                  <a:cubicBezTo>
                    <a:pt x="1263" y="11216"/>
                    <a:pt x="1334" y="11275"/>
                    <a:pt x="1406" y="11275"/>
                  </a:cubicBezTo>
                  <a:lnTo>
                    <a:pt x="1441" y="11275"/>
                  </a:lnTo>
                  <a:cubicBezTo>
                    <a:pt x="1525" y="11263"/>
                    <a:pt x="1584" y="11168"/>
                    <a:pt x="1560" y="11085"/>
                  </a:cubicBezTo>
                  <a:lnTo>
                    <a:pt x="1251" y="9656"/>
                  </a:lnTo>
                  <a:cubicBezTo>
                    <a:pt x="1227" y="9597"/>
                    <a:pt x="1251" y="9525"/>
                    <a:pt x="1287" y="9478"/>
                  </a:cubicBezTo>
                  <a:lnTo>
                    <a:pt x="1858" y="8906"/>
                  </a:lnTo>
                  <a:cubicBezTo>
                    <a:pt x="1918" y="8858"/>
                    <a:pt x="1918" y="8763"/>
                    <a:pt x="1870" y="8704"/>
                  </a:cubicBezTo>
                  <a:lnTo>
                    <a:pt x="1608" y="8311"/>
                  </a:lnTo>
                  <a:cubicBezTo>
                    <a:pt x="1572" y="8275"/>
                    <a:pt x="1560" y="8215"/>
                    <a:pt x="1584" y="8156"/>
                  </a:cubicBezTo>
                  <a:cubicBezTo>
                    <a:pt x="1870" y="7287"/>
                    <a:pt x="2620" y="6882"/>
                    <a:pt x="2977" y="6751"/>
                  </a:cubicBezTo>
                  <a:lnTo>
                    <a:pt x="2977" y="6858"/>
                  </a:lnTo>
                  <a:cubicBezTo>
                    <a:pt x="2977" y="7049"/>
                    <a:pt x="2894" y="7227"/>
                    <a:pt x="2763" y="7370"/>
                  </a:cubicBezTo>
                  <a:lnTo>
                    <a:pt x="2561" y="7573"/>
                  </a:lnTo>
                  <a:cubicBezTo>
                    <a:pt x="2263" y="7870"/>
                    <a:pt x="2096" y="8263"/>
                    <a:pt x="2096" y="8692"/>
                  </a:cubicBezTo>
                  <a:lnTo>
                    <a:pt x="2096" y="8835"/>
                  </a:lnTo>
                  <a:cubicBezTo>
                    <a:pt x="2096" y="8930"/>
                    <a:pt x="2168" y="9001"/>
                    <a:pt x="2263" y="9001"/>
                  </a:cubicBezTo>
                  <a:cubicBezTo>
                    <a:pt x="2346" y="9001"/>
                    <a:pt x="2418" y="8930"/>
                    <a:pt x="2418" y="8835"/>
                  </a:cubicBezTo>
                  <a:lnTo>
                    <a:pt x="2418" y="8692"/>
                  </a:lnTo>
                  <a:cubicBezTo>
                    <a:pt x="2418" y="8418"/>
                    <a:pt x="2513" y="8156"/>
                    <a:pt x="2680" y="7942"/>
                  </a:cubicBezTo>
                  <a:lnTo>
                    <a:pt x="3120" y="8477"/>
                  </a:lnTo>
                  <a:cubicBezTo>
                    <a:pt x="3215" y="8585"/>
                    <a:pt x="3346" y="8656"/>
                    <a:pt x="3489" y="8656"/>
                  </a:cubicBezTo>
                  <a:lnTo>
                    <a:pt x="3525" y="8656"/>
                  </a:lnTo>
                  <a:cubicBezTo>
                    <a:pt x="3608" y="8656"/>
                    <a:pt x="3704" y="8632"/>
                    <a:pt x="3775" y="8596"/>
                  </a:cubicBezTo>
                  <a:lnTo>
                    <a:pt x="3787" y="8656"/>
                  </a:lnTo>
                  <a:cubicBezTo>
                    <a:pt x="3823" y="8751"/>
                    <a:pt x="3882" y="8823"/>
                    <a:pt x="3942" y="8882"/>
                  </a:cubicBezTo>
                  <a:lnTo>
                    <a:pt x="3692" y="11121"/>
                  </a:lnTo>
                  <a:cubicBezTo>
                    <a:pt x="3668" y="11204"/>
                    <a:pt x="3751" y="11299"/>
                    <a:pt x="3835" y="11299"/>
                  </a:cubicBezTo>
                  <a:lnTo>
                    <a:pt x="3846" y="11299"/>
                  </a:lnTo>
                  <a:cubicBezTo>
                    <a:pt x="3942" y="11299"/>
                    <a:pt x="4001" y="11240"/>
                    <a:pt x="4013" y="11144"/>
                  </a:cubicBezTo>
                  <a:lnTo>
                    <a:pt x="4251" y="9001"/>
                  </a:lnTo>
                  <a:lnTo>
                    <a:pt x="4501" y="9001"/>
                  </a:lnTo>
                  <a:lnTo>
                    <a:pt x="4739" y="11144"/>
                  </a:lnTo>
                  <a:cubicBezTo>
                    <a:pt x="4763" y="11240"/>
                    <a:pt x="4823" y="11299"/>
                    <a:pt x="4906" y="11299"/>
                  </a:cubicBezTo>
                  <a:lnTo>
                    <a:pt x="4918" y="11299"/>
                  </a:lnTo>
                  <a:cubicBezTo>
                    <a:pt x="5013" y="11275"/>
                    <a:pt x="5073" y="11204"/>
                    <a:pt x="5073" y="11121"/>
                  </a:cubicBezTo>
                  <a:lnTo>
                    <a:pt x="4823" y="8882"/>
                  </a:lnTo>
                  <a:cubicBezTo>
                    <a:pt x="4894" y="8823"/>
                    <a:pt x="4942" y="8751"/>
                    <a:pt x="4966" y="8656"/>
                  </a:cubicBezTo>
                  <a:lnTo>
                    <a:pt x="4978" y="8596"/>
                  </a:lnTo>
                  <a:cubicBezTo>
                    <a:pt x="5061" y="8644"/>
                    <a:pt x="5144" y="8656"/>
                    <a:pt x="5239" y="8656"/>
                  </a:cubicBezTo>
                  <a:lnTo>
                    <a:pt x="5263" y="8656"/>
                  </a:lnTo>
                  <a:cubicBezTo>
                    <a:pt x="5418" y="8656"/>
                    <a:pt x="5549" y="8585"/>
                    <a:pt x="5632" y="8477"/>
                  </a:cubicBezTo>
                  <a:lnTo>
                    <a:pt x="6085" y="7942"/>
                  </a:lnTo>
                  <a:cubicBezTo>
                    <a:pt x="6252" y="8156"/>
                    <a:pt x="6335" y="8418"/>
                    <a:pt x="6335" y="8692"/>
                  </a:cubicBezTo>
                  <a:lnTo>
                    <a:pt x="6335" y="8835"/>
                  </a:lnTo>
                  <a:cubicBezTo>
                    <a:pt x="6335" y="8930"/>
                    <a:pt x="6406" y="9001"/>
                    <a:pt x="6502" y="9001"/>
                  </a:cubicBezTo>
                  <a:cubicBezTo>
                    <a:pt x="6585" y="9001"/>
                    <a:pt x="6668" y="8930"/>
                    <a:pt x="6668" y="8835"/>
                  </a:cubicBezTo>
                  <a:lnTo>
                    <a:pt x="6668" y="8692"/>
                  </a:lnTo>
                  <a:cubicBezTo>
                    <a:pt x="6668" y="8275"/>
                    <a:pt x="6502" y="7870"/>
                    <a:pt x="6204" y="7573"/>
                  </a:cubicBezTo>
                  <a:lnTo>
                    <a:pt x="5990" y="7370"/>
                  </a:lnTo>
                  <a:cubicBezTo>
                    <a:pt x="5859" y="7227"/>
                    <a:pt x="5787" y="7049"/>
                    <a:pt x="5787" y="6858"/>
                  </a:cubicBezTo>
                  <a:lnTo>
                    <a:pt x="5787" y="6715"/>
                  </a:lnTo>
                  <a:cubicBezTo>
                    <a:pt x="6144" y="6858"/>
                    <a:pt x="6883" y="7251"/>
                    <a:pt x="7168" y="8108"/>
                  </a:cubicBezTo>
                  <a:cubicBezTo>
                    <a:pt x="7180" y="8168"/>
                    <a:pt x="7180" y="8227"/>
                    <a:pt x="7156" y="8275"/>
                  </a:cubicBezTo>
                  <a:lnTo>
                    <a:pt x="6883" y="8656"/>
                  </a:lnTo>
                  <a:cubicBezTo>
                    <a:pt x="6847" y="8716"/>
                    <a:pt x="6859" y="8811"/>
                    <a:pt x="6906" y="8870"/>
                  </a:cubicBezTo>
                  <a:lnTo>
                    <a:pt x="7466" y="9430"/>
                  </a:lnTo>
                  <a:cubicBezTo>
                    <a:pt x="7514" y="9478"/>
                    <a:pt x="7525" y="9537"/>
                    <a:pt x="7514" y="9609"/>
                  </a:cubicBezTo>
                  <a:lnTo>
                    <a:pt x="7204" y="11037"/>
                  </a:lnTo>
                  <a:cubicBezTo>
                    <a:pt x="7180" y="11132"/>
                    <a:pt x="7228" y="11216"/>
                    <a:pt x="7323" y="11240"/>
                  </a:cubicBezTo>
                  <a:lnTo>
                    <a:pt x="7347" y="11240"/>
                  </a:lnTo>
                  <a:cubicBezTo>
                    <a:pt x="7418" y="11240"/>
                    <a:pt x="7502" y="11180"/>
                    <a:pt x="7514" y="11097"/>
                  </a:cubicBezTo>
                  <a:lnTo>
                    <a:pt x="7823" y="9668"/>
                  </a:lnTo>
                  <a:cubicBezTo>
                    <a:pt x="7871" y="9489"/>
                    <a:pt x="7811" y="9311"/>
                    <a:pt x="7692" y="9192"/>
                  </a:cubicBezTo>
                  <a:lnTo>
                    <a:pt x="7216" y="8716"/>
                  </a:lnTo>
                  <a:lnTo>
                    <a:pt x="7406" y="8430"/>
                  </a:lnTo>
                  <a:cubicBezTo>
                    <a:pt x="7502" y="8299"/>
                    <a:pt x="7514" y="8132"/>
                    <a:pt x="7466" y="7977"/>
                  </a:cubicBezTo>
                  <a:cubicBezTo>
                    <a:pt x="7454" y="7930"/>
                    <a:pt x="7442" y="7894"/>
                    <a:pt x="7418" y="7858"/>
                  </a:cubicBezTo>
                  <a:lnTo>
                    <a:pt x="7418" y="7858"/>
                  </a:lnTo>
                  <a:lnTo>
                    <a:pt x="7799" y="7965"/>
                  </a:lnTo>
                  <a:cubicBezTo>
                    <a:pt x="8168" y="8061"/>
                    <a:pt x="8430" y="8418"/>
                    <a:pt x="8430" y="8811"/>
                  </a:cubicBezTo>
                  <a:lnTo>
                    <a:pt x="8430" y="11037"/>
                  </a:lnTo>
                  <a:cubicBezTo>
                    <a:pt x="8430" y="11132"/>
                    <a:pt x="8514" y="11204"/>
                    <a:pt x="8597" y="11204"/>
                  </a:cubicBezTo>
                  <a:cubicBezTo>
                    <a:pt x="8692" y="11204"/>
                    <a:pt x="8764" y="11132"/>
                    <a:pt x="8764" y="11037"/>
                  </a:cubicBezTo>
                  <a:lnTo>
                    <a:pt x="8764" y="8811"/>
                  </a:lnTo>
                  <a:cubicBezTo>
                    <a:pt x="8740" y="8311"/>
                    <a:pt x="8383" y="7846"/>
                    <a:pt x="7871" y="7680"/>
                  </a:cubicBezTo>
                  <a:lnTo>
                    <a:pt x="7216" y="7489"/>
                  </a:lnTo>
                  <a:cubicBezTo>
                    <a:pt x="6775" y="6751"/>
                    <a:pt x="6061" y="6453"/>
                    <a:pt x="5763" y="6358"/>
                  </a:cubicBezTo>
                  <a:lnTo>
                    <a:pt x="5763" y="6060"/>
                  </a:lnTo>
                  <a:cubicBezTo>
                    <a:pt x="5942" y="5941"/>
                    <a:pt x="6097" y="5787"/>
                    <a:pt x="6240" y="5620"/>
                  </a:cubicBezTo>
                  <a:cubicBezTo>
                    <a:pt x="7204" y="5525"/>
                    <a:pt x="7787" y="5072"/>
                    <a:pt x="7811" y="5048"/>
                  </a:cubicBezTo>
                  <a:cubicBezTo>
                    <a:pt x="7871" y="5001"/>
                    <a:pt x="7883" y="4906"/>
                    <a:pt x="7859" y="4834"/>
                  </a:cubicBezTo>
                  <a:cubicBezTo>
                    <a:pt x="7799" y="4727"/>
                    <a:pt x="7716" y="4536"/>
                    <a:pt x="7704" y="4429"/>
                  </a:cubicBezTo>
                  <a:lnTo>
                    <a:pt x="8192" y="3774"/>
                  </a:lnTo>
                  <a:cubicBezTo>
                    <a:pt x="8228" y="3751"/>
                    <a:pt x="8240" y="3691"/>
                    <a:pt x="8228" y="3643"/>
                  </a:cubicBezTo>
                  <a:cubicBezTo>
                    <a:pt x="8216" y="3536"/>
                    <a:pt x="7799" y="1250"/>
                    <a:pt x="6430" y="893"/>
                  </a:cubicBezTo>
                  <a:cubicBezTo>
                    <a:pt x="5906" y="345"/>
                    <a:pt x="5180" y="0"/>
                    <a:pt x="4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860;p74">
              <a:extLst>
                <a:ext uri="{FF2B5EF4-FFF2-40B4-BE49-F238E27FC236}">
                  <a16:creationId xmlns:a16="http://schemas.microsoft.com/office/drawing/2014/main" id="{FFF074CB-787B-4078-A070-C444AE8600F6}"/>
                </a:ext>
              </a:extLst>
            </p:cNvPr>
            <p:cNvSpPr/>
            <p:nvPr/>
          </p:nvSpPr>
          <p:spPr>
            <a:xfrm>
              <a:off x="6813503" y="2560195"/>
              <a:ext cx="45271" cy="16157"/>
            </a:xfrm>
            <a:custGeom>
              <a:avLst/>
              <a:gdLst/>
              <a:ahLst/>
              <a:cxnLst/>
              <a:rect l="l" t="t" r="r" b="b"/>
              <a:pathLst>
                <a:path w="1429" h="510" extrusionOk="0">
                  <a:moveTo>
                    <a:pt x="183" y="1"/>
                  </a:moveTo>
                  <a:cubicBezTo>
                    <a:pt x="140" y="1"/>
                    <a:pt x="95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03" y="415"/>
                    <a:pt x="441" y="510"/>
                    <a:pt x="703" y="510"/>
                  </a:cubicBezTo>
                  <a:cubicBezTo>
                    <a:pt x="965" y="510"/>
                    <a:pt x="1203" y="415"/>
                    <a:pt x="1334" y="284"/>
                  </a:cubicBezTo>
                  <a:cubicBezTo>
                    <a:pt x="1429" y="212"/>
                    <a:pt x="1429" y="105"/>
                    <a:pt x="1369" y="46"/>
                  </a:cubicBezTo>
                  <a:cubicBezTo>
                    <a:pt x="1340" y="16"/>
                    <a:pt x="1298" y="1"/>
                    <a:pt x="1255" y="1"/>
                  </a:cubicBezTo>
                  <a:cubicBezTo>
                    <a:pt x="1212" y="1"/>
                    <a:pt x="1167" y="16"/>
                    <a:pt x="1131" y="46"/>
                  </a:cubicBezTo>
                  <a:cubicBezTo>
                    <a:pt x="1072" y="105"/>
                    <a:pt x="917" y="177"/>
                    <a:pt x="715" y="177"/>
                  </a:cubicBezTo>
                  <a:cubicBezTo>
                    <a:pt x="500" y="177"/>
                    <a:pt x="357" y="105"/>
                    <a:pt x="298" y="46"/>
                  </a:cubicBezTo>
                  <a:cubicBezTo>
                    <a:pt x="268" y="16"/>
                    <a:pt x="226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861;p74">
              <a:extLst>
                <a:ext uri="{FF2B5EF4-FFF2-40B4-BE49-F238E27FC236}">
                  <a16:creationId xmlns:a16="http://schemas.microsoft.com/office/drawing/2014/main" id="{59518964-4774-4910-9213-84617DE1AA87}"/>
                </a:ext>
              </a:extLst>
            </p:cNvPr>
            <p:cNvSpPr/>
            <p:nvPr/>
          </p:nvSpPr>
          <p:spPr>
            <a:xfrm>
              <a:off x="6792372" y="2493350"/>
              <a:ext cx="26801" cy="10233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62" y="322"/>
                    <a:pt x="846" y="251"/>
                    <a:pt x="846" y="155"/>
                  </a:cubicBezTo>
                  <a:cubicBezTo>
                    <a:pt x="846" y="72"/>
                    <a:pt x="786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862;p74">
              <a:extLst>
                <a:ext uri="{FF2B5EF4-FFF2-40B4-BE49-F238E27FC236}">
                  <a16:creationId xmlns:a16="http://schemas.microsoft.com/office/drawing/2014/main" id="{74350F42-42D7-4DD2-9545-376056E32743}"/>
                </a:ext>
              </a:extLst>
            </p:cNvPr>
            <p:cNvSpPr/>
            <p:nvPr/>
          </p:nvSpPr>
          <p:spPr>
            <a:xfrm>
              <a:off x="6853483" y="2493350"/>
              <a:ext cx="26801" cy="10233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86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0"/>
          <p:cNvSpPr txBox="1">
            <a:spLocks noGrp="1"/>
          </p:cNvSpPr>
          <p:nvPr>
            <p:ph type="title" idx="6"/>
          </p:nvPr>
        </p:nvSpPr>
        <p:spPr>
          <a:xfrm>
            <a:off x="3184911" y="141958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Кейс 02</a:t>
            </a:r>
            <a:endParaRPr dirty="0"/>
          </a:p>
        </p:txBody>
      </p:sp>
      <p:cxnSp>
        <p:nvCxnSpPr>
          <p:cNvPr id="486" name="Google Shape;486;p50"/>
          <p:cNvCxnSpPr/>
          <p:nvPr/>
        </p:nvCxnSpPr>
        <p:spPr>
          <a:xfrm>
            <a:off x="5313847" y="695971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494;p51">
            <a:extLst>
              <a:ext uri="{FF2B5EF4-FFF2-40B4-BE49-F238E27FC236}">
                <a16:creationId xmlns:a16="http://schemas.microsoft.com/office/drawing/2014/main" id="{C766D3A6-CC96-491A-8771-E89057587959}"/>
              </a:ext>
            </a:extLst>
          </p:cNvPr>
          <p:cNvSpPr/>
          <p:nvPr/>
        </p:nvSpPr>
        <p:spPr>
          <a:xfrm>
            <a:off x="0" y="2219634"/>
            <a:ext cx="9144000" cy="298719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809A71-0A2F-4E1D-B310-EBDBC21A2331}"/>
              </a:ext>
            </a:extLst>
          </p:cNvPr>
          <p:cNvSpPr txBox="1"/>
          <p:nvPr/>
        </p:nvSpPr>
        <p:spPr>
          <a:xfrm>
            <a:off x="140110" y="879476"/>
            <a:ext cx="56560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Didact Gothic" panose="020B0604020202020204" charset="0"/>
              </a:rPr>
              <a:t>Лина, 98 лет, выжившая в Холокосте, после войны встретила Алекса, также пережившего Холокост, поженились, репатриировались в Израиль в 1949 году, у них 3 детей. </a:t>
            </a:r>
          </a:p>
          <a:p>
            <a:r>
              <a:rPr lang="ru-RU" dirty="0">
                <a:latin typeface="Didact Gothic" panose="020B0604020202020204" charset="0"/>
              </a:rPr>
              <a:t>В 2010 году, после 65 лет совместной жизни, у Лины появились симптомы деменции. Алекс уже был болен раком и ему требовался сестринский уход.</a:t>
            </a:r>
          </a:p>
          <a:p>
            <a:r>
              <a:rPr lang="ru-RU" dirty="0">
                <a:latin typeface="Didact Gothic" panose="020B0604020202020204" charset="0"/>
              </a:rPr>
              <a:t>Дети разругались из-за финансового конфликта. В ноябре 2010 года их дочь переселила Алекса в свою съемную квартиру вопреки желанию родителей оставаться вместе.</a:t>
            </a:r>
          </a:p>
          <a:p>
            <a:r>
              <a:rPr lang="ru-RU" dirty="0">
                <a:latin typeface="Didact Gothic" panose="020B0604020202020204" charset="0"/>
              </a:rPr>
              <a:t>Сын остался жить с матерью и каждый из детей получил право распоряжаться счетом того родителя, с которым проживал, и получил завещание, в котором был на привилегированном положении при получении наследства. </a:t>
            </a:r>
          </a:p>
          <a:p>
            <a:r>
              <a:rPr lang="ru-RU" dirty="0">
                <a:latin typeface="Didact Gothic" panose="020B0604020202020204" charset="0"/>
              </a:rPr>
              <a:t>Таким образом дети навязали родителям разлуку вопреки их желанию. </a:t>
            </a:r>
          </a:p>
          <a:p>
            <a:r>
              <a:rPr lang="ru-RU" dirty="0">
                <a:latin typeface="Didact Gothic" panose="020B0604020202020204" charset="0"/>
              </a:rPr>
              <a:t>В 2014 году в ситуацию вмешался суд по семейным делам и был назначен юридический опекун для защиты прав Лины и Алекса и их имущества.</a:t>
            </a:r>
            <a:endParaRPr lang="en-IL" dirty="0">
              <a:latin typeface="Didact Gothic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228765-BC86-4844-9C9A-62BF351D2637}"/>
              </a:ext>
            </a:extLst>
          </p:cNvPr>
          <p:cNvSpPr txBox="1"/>
          <p:nvPr/>
        </p:nvSpPr>
        <p:spPr>
          <a:xfrm>
            <a:off x="6127955" y="2431825"/>
            <a:ext cx="28759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Действия опекуна:</a:t>
            </a:r>
            <a:endParaRPr lang="en-IL" sz="14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latin typeface="Didact Gothic" panose="020B0604020202020204" charset="0"/>
            </a:endParaRPr>
          </a:p>
          <a:p>
            <a:r>
              <a:rPr lang="ru-RU" dirty="0">
                <a:latin typeface="Didact Gothic" panose="020B0604020202020204" charset="0"/>
              </a:rPr>
              <a:t>Пара была помещена в учреждение долгосрочного ухода</a:t>
            </a:r>
          </a:p>
          <a:p>
            <a:endParaRPr lang="ru-RU" dirty="0">
              <a:latin typeface="Didact Gothic" panose="020B0604020202020204" charset="0"/>
            </a:endParaRPr>
          </a:p>
          <a:p>
            <a:r>
              <a:rPr lang="ru-RU" dirty="0">
                <a:latin typeface="Didact Gothic" panose="020B0604020202020204" charset="0"/>
              </a:rPr>
              <a:t>Произведен перерасчет личного участия в стоимости проживания</a:t>
            </a:r>
          </a:p>
          <a:p>
            <a:endParaRPr lang="ru-RU" dirty="0">
              <a:latin typeface="Didact Gothic" panose="020B0604020202020204" charset="0"/>
            </a:endParaRPr>
          </a:p>
          <a:p>
            <a:r>
              <a:rPr lang="ru-RU" dirty="0">
                <a:latin typeface="Didact Gothic" panose="020B0604020202020204" charset="0"/>
              </a:rPr>
              <a:t>Терапевтическая работа по восстановлению отношений между детьми</a:t>
            </a:r>
            <a:endParaRPr lang="en-IL" dirty="0">
              <a:latin typeface="Didact Gothic" panose="020B060402020202020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041AB5-49E1-426E-8EEC-C28BFBAEC0F0}"/>
              </a:ext>
            </a:extLst>
          </p:cNvPr>
          <p:cNvSpPr/>
          <p:nvPr/>
        </p:nvSpPr>
        <p:spPr>
          <a:xfrm>
            <a:off x="6083711" y="2352368"/>
            <a:ext cx="2927555" cy="26491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43" name="Google Shape;10984;p74">
            <a:extLst>
              <a:ext uri="{FF2B5EF4-FFF2-40B4-BE49-F238E27FC236}">
                <a16:creationId xmlns:a16="http://schemas.microsoft.com/office/drawing/2014/main" id="{6E8FE8F0-6881-4A95-9BE6-4765C45C67EF}"/>
              </a:ext>
            </a:extLst>
          </p:cNvPr>
          <p:cNvGrpSpPr/>
          <p:nvPr/>
        </p:nvGrpSpPr>
        <p:grpSpPr>
          <a:xfrm>
            <a:off x="7082123" y="812396"/>
            <a:ext cx="690276" cy="883540"/>
            <a:chOff x="6248839" y="1967937"/>
            <a:chExt cx="280273" cy="358744"/>
          </a:xfrm>
          <a:solidFill>
            <a:schemeClr val="tx1"/>
          </a:solidFill>
        </p:grpSpPr>
        <p:sp>
          <p:nvSpPr>
            <p:cNvPr id="44" name="Google Shape;10985;p74">
              <a:extLst>
                <a:ext uri="{FF2B5EF4-FFF2-40B4-BE49-F238E27FC236}">
                  <a16:creationId xmlns:a16="http://schemas.microsoft.com/office/drawing/2014/main" id="{B0A6A11A-011B-4352-97E1-E27D4F20229B}"/>
                </a:ext>
              </a:extLst>
            </p:cNvPr>
            <p:cNvSpPr/>
            <p:nvPr/>
          </p:nvSpPr>
          <p:spPr>
            <a:xfrm>
              <a:off x="6383859" y="2316449"/>
              <a:ext cx="10613" cy="10233"/>
            </a:xfrm>
            <a:custGeom>
              <a:avLst/>
              <a:gdLst/>
              <a:ahLst/>
              <a:cxnLst/>
              <a:rect l="l" t="t" r="r" b="b"/>
              <a:pathLst>
                <a:path w="335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cubicBezTo>
                    <a:pt x="251" y="322"/>
                    <a:pt x="334" y="251"/>
                    <a:pt x="334" y="167"/>
                  </a:cubicBezTo>
                  <a:cubicBezTo>
                    <a:pt x="334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986;p74">
              <a:extLst>
                <a:ext uri="{FF2B5EF4-FFF2-40B4-BE49-F238E27FC236}">
                  <a16:creationId xmlns:a16="http://schemas.microsoft.com/office/drawing/2014/main" id="{68F97675-6038-4532-8BD0-D8FF2853CB67}"/>
                </a:ext>
              </a:extLst>
            </p:cNvPr>
            <p:cNvSpPr/>
            <p:nvPr/>
          </p:nvSpPr>
          <p:spPr>
            <a:xfrm>
              <a:off x="6248839" y="1967937"/>
              <a:ext cx="280273" cy="358364"/>
            </a:xfrm>
            <a:custGeom>
              <a:avLst/>
              <a:gdLst/>
              <a:ahLst/>
              <a:cxnLst/>
              <a:rect l="l" t="t" r="r" b="b"/>
              <a:pathLst>
                <a:path w="8847" h="11312" extrusionOk="0">
                  <a:moveTo>
                    <a:pt x="4001" y="357"/>
                  </a:moveTo>
                  <a:cubicBezTo>
                    <a:pt x="4156" y="357"/>
                    <a:pt x="4311" y="476"/>
                    <a:pt x="4358" y="643"/>
                  </a:cubicBezTo>
                  <a:lnTo>
                    <a:pt x="4430" y="953"/>
                  </a:lnTo>
                  <a:cubicBezTo>
                    <a:pt x="4442" y="1024"/>
                    <a:pt x="4513" y="1072"/>
                    <a:pt x="4596" y="1072"/>
                  </a:cubicBezTo>
                  <a:lnTo>
                    <a:pt x="4632" y="1072"/>
                  </a:lnTo>
                  <a:cubicBezTo>
                    <a:pt x="4727" y="1060"/>
                    <a:pt x="4787" y="953"/>
                    <a:pt x="4751" y="881"/>
                  </a:cubicBezTo>
                  <a:lnTo>
                    <a:pt x="4680" y="560"/>
                  </a:lnTo>
                  <a:cubicBezTo>
                    <a:pt x="4668" y="488"/>
                    <a:pt x="4632" y="429"/>
                    <a:pt x="4596" y="369"/>
                  </a:cubicBezTo>
                  <a:lnTo>
                    <a:pt x="5549" y="369"/>
                  </a:lnTo>
                  <a:cubicBezTo>
                    <a:pt x="5942" y="369"/>
                    <a:pt x="6299" y="643"/>
                    <a:pt x="6406" y="1036"/>
                  </a:cubicBezTo>
                  <a:lnTo>
                    <a:pt x="6656" y="1989"/>
                  </a:lnTo>
                  <a:lnTo>
                    <a:pt x="6001" y="1989"/>
                  </a:lnTo>
                  <a:cubicBezTo>
                    <a:pt x="5918" y="1989"/>
                    <a:pt x="5846" y="2072"/>
                    <a:pt x="5846" y="2155"/>
                  </a:cubicBezTo>
                  <a:cubicBezTo>
                    <a:pt x="5846" y="2250"/>
                    <a:pt x="5918" y="2322"/>
                    <a:pt x="6001" y="2322"/>
                  </a:cubicBezTo>
                  <a:lnTo>
                    <a:pt x="6751" y="2322"/>
                  </a:lnTo>
                  <a:lnTo>
                    <a:pt x="6858" y="2691"/>
                  </a:lnTo>
                  <a:lnTo>
                    <a:pt x="1977" y="2691"/>
                  </a:lnTo>
                  <a:lnTo>
                    <a:pt x="2096" y="2310"/>
                  </a:lnTo>
                  <a:lnTo>
                    <a:pt x="5311" y="2310"/>
                  </a:lnTo>
                  <a:cubicBezTo>
                    <a:pt x="5394" y="2310"/>
                    <a:pt x="5465" y="2239"/>
                    <a:pt x="5465" y="2143"/>
                  </a:cubicBezTo>
                  <a:cubicBezTo>
                    <a:pt x="5465" y="2048"/>
                    <a:pt x="5394" y="1977"/>
                    <a:pt x="5311" y="1977"/>
                  </a:cubicBezTo>
                  <a:lnTo>
                    <a:pt x="2167" y="1977"/>
                  </a:lnTo>
                  <a:lnTo>
                    <a:pt x="2417" y="1024"/>
                  </a:lnTo>
                  <a:cubicBezTo>
                    <a:pt x="2525" y="643"/>
                    <a:pt x="2882" y="357"/>
                    <a:pt x="3287" y="357"/>
                  </a:cubicBezTo>
                  <a:close/>
                  <a:moveTo>
                    <a:pt x="2310" y="3024"/>
                  </a:moveTo>
                  <a:lnTo>
                    <a:pt x="2310" y="3572"/>
                  </a:lnTo>
                  <a:lnTo>
                    <a:pt x="1941" y="3572"/>
                  </a:lnTo>
                  <a:lnTo>
                    <a:pt x="1941" y="3024"/>
                  </a:lnTo>
                  <a:close/>
                  <a:moveTo>
                    <a:pt x="6918" y="3024"/>
                  </a:moveTo>
                  <a:lnTo>
                    <a:pt x="6918" y="3572"/>
                  </a:lnTo>
                  <a:lnTo>
                    <a:pt x="6537" y="3572"/>
                  </a:lnTo>
                  <a:lnTo>
                    <a:pt x="6537" y="3024"/>
                  </a:lnTo>
                  <a:close/>
                  <a:moveTo>
                    <a:pt x="6204" y="3024"/>
                  </a:moveTo>
                  <a:lnTo>
                    <a:pt x="6204" y="3572"/>
                  </a:lnTo>
                  <a:lnTo>
                    <a:pt x="6168" y="3572"/>
                  </a:lnTo>
                  <a:lnTo>
                    <a:pt x="6168" y="3560"/>
                  </a:lnTo>
                  <a:cubicBezTo>
                    <a:pt x="6180" y="3465"/>
                    <a:pt x="6108" y="3393"/>
                    <a:pt x="6025" y="3393"/>
                  </a:cubicBezTo>
                  <a:lnTo>
                    <a:pt x="4787" y="3393"/>
                  </a:lnTo>
                  <a:cubicBezTo>
                    <a:pt x="4692" y="3393"/>
                    <a:pt x="4620" y="3465"/>
                    <a:pt x="4620" y="3560"/>
                  </a:cubicBezTo>
                  <a:lnTo>
                    <a:pt x="4620" y="3608"/>
                  </a:lnTo>
                  <a:cubicBezTo>
                    <a:pt x="4561" y="3572"/>
                    <a:pt x="4501" y="3572"/>
                    <a:pt x="4430" y="3572"/>
                  </a:cubicBezTo>
                  <a:cubicBezTo>
                    <a:pt x="4358" y="3572"/>
                    <a:pt x="4299" y="3584"/>
                    <a:pt x="4239" y="3608"/>
                  </a:cubicBezTo>
                  <a:lnTo>
                    <a:pt x="4239" y="3560"/>
                  </a:lnTo>
                  <a:cubicBezTo>
                    <a:pt x="4239" y="3465"/>
                    <a:pt x="4156" y="3393"/>
                    <a:pt x="4072" y="3393"/>
                  </a:cubicBezTo>
                  <a:lnTo>
                    <a:pt x="2834" y="3393"/>
                  </a:lnTo>
                  <a:cubicBezTo>
                    <a:pt x="2751" y="3393"/>
                    <a:pt x="2667" y="3465"/>
                    <a:pt x="2667" y="3560"/>
                  </a:cubicBezTo>
                  <a:lnTo>
                    <a:pt x="2667" y="3572"/>
                  </a:lnTo>
                  <a:lnTo>
                    <a:pt x="2644" y="3572"/>
                  </a:lnTo>
                  <a:lnTo>
                    <a:pt x="2644" y="3024"/>
                  </a:lnTo>
                  <a:close/>
                  <a:moveTo>
                    <a:pt x="3894" y="3727"/>
                  </a:moveTo>
                  <a:lnTo>
                    <a:pt x="3894" y="4096"/>
                  </a:lnTo>
                  <a:cubicBezTo>
                    <a:pt x="3894" y="4203"/>
                    <a:pt x="3799" y="4286"/>
                    <a:pt x="3703" y="4286"/>
                  </a:cubicBezTo>
                  <a:lnTo>
                    <a:pt x="3168" y="4286"/>
                  </a:lnTo>
                  <a:cubicBezTo>
                    <a:pt x="3060" y="4286"/>
                    <a:pt x="2965" y="4203"/>
                    <a:pt x="2965" y="4096"/>
                  </a:cubicBezTo>
                  <a:lnTo>
                    <a:pt x="2965" y="3727"/>
                  </a:lnTo>
                  <a:lnTo>
                    <a:pt x="3287" y="3727"/>
                  </a:lnTo>
                  <a:lnTo>
                    <a:pt x="3287" y="3739"/>
                  </a:lnTo>
                  <a:lnTo>
                    <a:pt x="3287" y="3917"/>
                  </a:lnTo>
                  <a:cubicBezTo>
                    <a:pt x="3287" y="4001"/>
                    <a:pt x="3358" y="4084"/>
                    <a:pt x="3441" y="4084"/>
                  </a:cubicBezTo>
                  <a:cubicBezTo>
                    <a:pt x="3537" y="4084"/>
                    <a:pt x="3608" y="4001"/>
                    <a:pt x="3608" y="3917"/>
                  </a:cubicBezTo>
                  <a:lnTo>
                    <a:pt x="3608" y="3739"/>
                  </a:lnTo>
                  <a:lnTo>
                    <a:pt x="3608" y="3727"/>
                  </a:lnTo>
                  <a:close/>
                  <a:moveTo>
                    <a:pt x="5858" y="3727"/>
                  </a:moveTo>
                  <a:lnTo>
                    <a:pt x="5858" y="4096"/>
                  </a:lnTo>
                  <a:cubicBezTo>
                    <a:pt x="5858" y="4203"/>
                    <a:pt x="5763" y="4286"/>
                    <a:pt x="5668" y="4286"/>
                  </a:cubicBezTo>
                  <a:lnTo>
                    <a:pt x="5132" y="4286"/>
                  </a:lnTo>
                  <a:cubicBezTo>
                    <a:pt x="5025" y="4286"/>
                    <a:pt x="4930" y="4203"/>
                    <a:pt x="4930" y="4096"/>
                  </a:cubicBezTo>
                  <a:lnTo>
                    <a:pt x="4930" y="3727"/>
                  </a:lnTo>
                  <a:lnTo>
                    <a:pt x="5215" y="3727"/>
                  </a:lnTo>
                  <a:lnTo>
                    <a:pt x="5215" y="3739"/>
                  </a:lnTo>
                  <a:lnTo>
                    <a:pt x="5215" y="3917"/>
                  </a:lnTo>
                  <a:cubicBezTo>
                    <a:pt x="5227" y="4001"/>
                    <a:pt x="5311" y="4084"/>
                    <a:pt x="5406" y="4084"/>
                  </a:cubicBezTo>
                  <a:cubicBezTo>
                    <a:pt x="5501" y="4084"/>
                    <a:pt x="5573" y="4001"/>
                    <a:pt x="5573" y="3917"/>
                  </a:cubicBezTo>
                  <a:lnTo>
                    <a:pt x="5573" y="3739"/>
                  </a:lnTo>
                  <a:lnTo>
                    <a:pt x="5573" y="3727"/>
                  </a:lnTo>
                  <a:close/>
                  <a:moveTo>
                    <a:pt x="7013" y="3917"/>
                  </a:moveTo>
                  <a:cubicBezTo>
                    <a:pt x="7085" y="3917"/>
                    <a:pt x="7168" y="3941"/>
                    <a:pt x="7228" y="4001"/>
                  </a:cubicBezTo>
                  <a:cubicBezTo>
                    <a:pt x="7287" y="4060"/>
                    <a:pt x="7299" y="4144"/>
                    <a:pt x="7299" y="4215"/>
                  </a:cubicBezTo>
                  <a:cubicBezTo>
                    <a:pt x="7287" y="4346"/>
                    <a:pt x="7144" y="4465"/>
                    <a:pt x="7001" y="4465"/>
                  </a:cubicBezTo>
                  <a:lnTo>
                    <a:pt x="6930" y="4465"/>
                  </a:lnTo>
                  <a:lnTo>
                    <a:pt x="6930" y="4453"/>
                  </a:lnTo>
                  <a:cubicBezTo>
                    <a:pt x="6930" y="4358"/>
                    <a:pt x="6847" y="4286"/>
                    <a:pt x="6763" y="4286"/>
                  </a:cubicBezTo>
                  <a:cubicBezTo>
                    <a:pt x="6680" y="4286"/>
                    <a:pt x="6597" y="4358"/>
                    <a:pt x="6597" y="4453"/>
                  </a:cubicBezTo>
                  <a:lnTo>
                    <a:pt x="6597" y="4536"/>
                  </a:lnTo>
                  <a:cubicBezTo>
                    <a:pt x="6156" y="4858"/>
                    <a:pt x="5608" y="4941"/>
                    <a:pt x="5418" y="4953"/>
                  </a:cubicBezTo>
                  <a:cubicBezTo>
                    <a:pt x="5311" y="4870"/>
                    <a:pt x="5156" y="4810"/>
                    <a:pt x="4989" y="4810"/>
                  </a:cubicBezTo>
                  <a:lnTo>
                    <a:pt x="3930" y="4810"/>
                  </a:lnTo>
                  <a:cubicBezTo>
                    <a:pt x="3775" y="4810"/>
                    <a:pt x="3620" y="4870"/>
                    <a:pt x="3501" y="4953"/>
                  </a:cubicBezTo>
                  <a:cubicBezTo>
                    <a:pt x="3334" y="4941"/>
                    <a:pt x="2775" y="4858"/>
                    <a:pt x="2322" y="4536"/>
                  </a:cubicBezTo>
                  <a:lnTo>
                    <a:pt x="2322" y="4453"/>
                  </a:lnTo>
                  <a:cubicBezTo>
                    <a:pt x="2298" y="4358"/>
                    <a:pt x="2227" y="4286"/>
                    <a:pt x="2132" y="4286"/>
                  </a:cubicBezTo>
                  <a:cubicBezTo>
                    <a:pt x="2048" y="4286"/>
                    <a:pt x="1977" y="4358"/>
                    <a:pt x="1977" y="4453"/>
                  </a:cubicBezTo>
                  <a:lnTo>
                    <a:pt x="1977" y="4465"/>
                  </a:lnTo>
                  <a:lnTo>
                    <a:pt x="1870" y="4465"/>
                  </a:lnTo>
                  <a:cubicBezTo>
                    <a:pt x="1798" y="4465"/>
                    <a:pt x="1715" y="4441"/>
                    <a:pt x="1655" y="4382"/>
                  </a:cubicBezTo>
                  <a:cubicBezTo>
                    <a:pt x="1596" y="4322"/>
                    <a:pt x="1584" y="4239"/>
                    <a:pt x="1584" y="4167"/>
                  </a:cubicBezTo>
                  <a:cubicBezTo>
                    <a:pt x="1596" y="4036"/>
                    <a:pt x="1739" y="3917"/>
                    <a:pt x="1882" y="3917"/>
                  </a:cubicBezTo>
                  <a:lnTo>
                    <a:pt x="2667" y="3917"/>
                  </a:lnTo>
                  <a:lnTo>
                    <a:pt x="2667" y="4108"/>
                  </a:lnTo>
                  <a:cubicBezTo>
                    <a:pt x="2667" y="4394"/>
                    <a:pt x="2906" y="4632"/>
                    <a:pt x="3191" y="4632"/>
                  </a:cubicBezTo>
                  <a:lnTo>
                    <a:pt x="3727" y="4632"/>
                  </a:lnTo>
                  <a:cubicBezTo>
                    <a:pt x="4013" y="4632"/>
                    <a:pt x="4251" y="4394"/>
                    <a:pt x="4251" y="4108"/>
                  </a:cubicBezTo>
                  <a:cubicBezTo>
                    <a:pt x="4251" y="4001"/>
                    <a:pt x="4334" y="3917"/>
                    <a:pt x="4442" y="3917"/>
                  </a:cubicBezTo>
                  <a:cubicBezTo>
                    <a:pt x="4549" y="3917"/>
                    <a:pt x="4632" y="4001"/>
                    <a:pt x="4632" y="4108"/>
                  </a:cubicBezTo>
                  <a:cubicBezTo>
                    <a:pt x="4632" y="4394"/>
                    <a:pt x="4870" y="4632"/>
                    <a:pt x="5156" y="4632"/>
                  </a:cubicBezTo>
                  <a:lnTo>
                    <a:pt x="5692" y="4632"/>
                  </a:lnTo>
                  <a:cubicBezTo>
                    <a:pt x="5977" y="4632"/>
                    <a:pt x="6216" y="4394"/>
                    <a:pt x="6216" y="4108"/>
                  </a:cubicBezTo>
                  <a:lnTo>
                    <a:pt x="6216" y="3917"/>
                  </a:lnTo>
                  <a:close/>
                  <a:moveTo>
                    <a:pt x="4215" y="5132"/>
                  </a:moveTo>
                  <a:cubicBezTo>
                    <a:pt x="4156" y="5251"/>
                    <a:pt x="4037" y="5334"/>
                    <a:pt x="3894" y="5334"/>
                  </a:cubicBezTo>
                  <a:lnTo>
                    <a:pt x="3560" y="5334"/>
                  </a:lnTo>
                  <a:cubicBezTo>
                    <a:pt x="3620" y="5215"/>
                    <a:pt x="3739" y="5132"/>
                    <a:pt x="3894" y="5132"/>
                  </a:cubicBezTo>
                  <a:close/>
                  <a:moveTo>
                    <a:pt x="5006" y="5152"/>
                  </a:moveTo>
                  <a:cubicBezTo>
                    <a:pt x="5123" y="5152"/>
                    <a:pt x="5234" y="5239"/>
                    <a:pt x="5287" y="5346"/>
                  </a:cubicBezTo>
                  <a:lnTo>
                    <a:pt x="4965" y="5346"/>
                  </a:lnTo>
                  <a:cubicBezTo>
                    <a:pt x="4811" y="5346"/>
                    <a:pt x="4692" y="5275"/>
                    <a:pt x="4632" y="5156"/>
                  </a:cubicBezTo>
                  <a:lnTo>
                    <a:pt x="4965" y="5156"/>
                  </a:lnTo>
                  <a:cubicBezTo>
                    <a:pt x="4979" y="5153"/>
                    <a:pt x="4993" y="5152"/>
                    <a:pt x="5006" y="5152"/>
                  </a:cubicBezTo>
                  <a:close/>
                  <a:moveTo>
                    <a:pt x="6549" y="4941"/>
                  </a:moveTo>
                  <a:lnTo>
                    <a:pt x="6549" y="4941"/>
                  </a:lnTo>
                  <a:cubicBezTo>
                    <a:pt x="6406" y="5965"/>
                    <a:pt x="5513" y="6763"/>
                    <a:pt x="4442" y="6763"/>
                  </a:cubicBezTo>
                  <a:cubicBezTo>
                    <a:pt x="3370" y="6763"/>
                    <a:pt x="2477" y="5965"/>
                    <a:pt x="2334" y="4941"/>
                  </a:cubicBezTo>
                  <a:lnTo>
                    <a:pt x="2334" y="4941"/>
                  </a:lnTo>
                  <a:cubicBezTo>
                    <a:pt x="2667" y="5132"/>
                    <a:pt x="3025" y="5227"/>
                    <a:pt x="3251" y="5251"/>
                  </a:cubicBezTo>
                  <a:cubicBezTo>
                    <a:pt x="3227" y="5334"/>
                    <a:pt x="3203" y="5418"/>
                    <a:pt x="3203" y="5489"/>
                  </a:cubicBezTo>
                  <a:cubicBezTo>
                    <a:pt x="3203" y="5584"/>
                    <a:pt x="3287" y="5656"/>
                    <a:pt x="3370" y="5656"/>
                  </a:cubicBezTo>
                  <a:lnTo>
                    <a:pt x="3906" y="5656"/>
                  </a:lnTo>
                  <a:cubicBezTo>
                    <a:pt x="4120" y="5656"/>
                    <a:pt x="4311" y="5572"/>
                    <a:pt x="4442" y="5406"/>
                  </a:cubicBezTo>
                  <a:cubicBezTo>
                    <a:pt x="4572" y="5549"/>
                    <a:pt x="4751" y="5656"/>
                    <a:pt x="4977" y="5656"/>
                  </a:cubicBezTo>
                  <a:lnTo>
                    <a:pt x="5513" y="5656"/>
                  </a:lnTo>
                  <a:cubicBezTo>
                    <a:pt x="5596" y="5656"/>
                    <a:pt x="5680" y="5584"/>
                    <a:pt x="5680" y="5489"/>
                  </a:cubicBezTo>
                  <a:cubicBezTo>
                    <a:pt x="5680" y="5406"/>
                    <a:pt x="5656" y="5334"/>
                    <a:pt x="5632" y="5251"/>
                  </a:cubicBezTo>
                  <a:cubicBezTo>
                    <a:pt x="5858" y="5215"/>
                    <a:pt x="6216" y="5120"/>
                    <a:pt x="6549" y="4941"/>
                  </a:cubicBezTo>
                  <a:close/>
                  <a:moveTo>
                    <a:pt x="5501" y="6846"/>
                  </a:moveTo>
                  <a:lnTo>
                    <a:pt x="5501" y="7203"/>
                  </a:lnTo>
                  <a:lnTo>
                    <a:pt x="4430" y="7799"/>
                  </a:lnTo>
                  <a:lnTo>
                    <a:pt x="3358" y="7203"/>
                  </a:lnTo>
                  <a:lnTo>
                    <a:pt x="3358" y="6846"/>
                  </a:lnTo>
                  <a:cubicBezTo>
                    <a:pt x="3680" y="7013"/>
                    <a:pt x="4037" y="7096"/>
                    <a:pt x="4430" y="7096"/>
                  </a:cubicBezTo>
                  <a:cubicBezTo>
                    <a:pt x="4811" y="7096"/>
                    <a:pt x="5168" y="7013"/>
                    <a:pt x="5501" y="6846"/>
                  </a:cubicBezTo>
                  <a:close/>
                  <a:moveTo>
                    <a:pt x="5954" y="7323"/>
                  </a:moveTo>
                  <a:lnTo>
                    <a:pt x="6168" y="7751"/>
                  </a:lnTo>
                  <a:lnTo>
                    <a:pt x="5311" y="8501"/>
                  </a:lnTo>
                  <a:cubicBezTo>
                    <a:pt x="5263" y="8525"/>
                    <a:pt x="5215" y="8549"/>
                    <a:pt x="5168" y="8549"/>
                  </a:cubicBezTo>
                  <a:cubicBezTo>
                    <a:pt x="5132" y="8549"/>
                    <a:pt x="5073" y="8513"/>
                    <a:pt x="5037" y="8466"/>
                  </a:cubicBezTo>
                  <a:lnTo>
                    <a:pt x="4680" y="8025"/>
                  </a:lnTo>
                  <a:lnTo>
                    <a:pt x="5942" y="7323"/>
                  </a:lnTo>
                  <a:close/>
                  <a:moveTo>
                    <a:pt x="2906" y="7334"/>
                  </a:moveTo>
                  <a:lnTo>
                    <a:pt x="4180" y="8037"/>
                  </a:lnTo>
                  <a:lnTo>
                    <a:pt x="3822" y="8489"/>
                  </a:lnTo>
                  <a:cubicBezTo>
                    <a:pt x="3787" y="8525"/>
                    <a:pt x="3739" y="8549"/>
                    <a:pt x="3680" y="8561"/>
                  </a:cubicBezTo>
                  <a:cubicBezTo>
                    <a:pt x="3644" y="8561"/>
                    <a:pt x="3584" y="8549"/>
                    <a:pt x="3549" y="8513"/>
                  </a:cubicBezTo>
                  <a:lnTo>
                    <a:pt x="2691" y="7775"/>
                  </a:lnTo>
                  <a:lnTo>
                    <a:pt x="2894" y="7334"/>
                  </a:lnTo>
                  <a:close/>
                  <a:moveTo>
                    <a:pt x="3299" y="0"/>
                  </a:moveTo>
                  <a:cubicBezTo>
                    <a:pt x="2739" y="0"/>
                    <a:pt x="2251" y="369"/>
                    <a:pt x="2108" y="905"/>
                  </a:cubicBezTo>
                  <a:lnTo>
                    <a:pt x="1644" y="2655"/>
                  </a:lnTo>
                  <a:lnTo>
                    <a:pt x="1060" y="2655"/>
                  </a:lnTo>
                  <a:cubicBezTo>
                    <a:pt x="977" y="2655"/>
                    <a:pt x="893" y="2727"/>
                    <a:pt x="893" y="2810"/>
                  </a:cubicBezTo>
                  <a:cubicBezTo>
                    <a:pt x="893" y="2905"/>
                    <a:pt x="977" y="2977"/>
                    <a:pt x="1060" y="2977"/>
                  </a:cubicBezTo>
                  <a:lnTo>
                    <a:pt x="1596" y="2977"/>
                  </a:lnTo>
                  <a:lnTo>
                    <a:pt x="1596" y="3584"/>
                  </a:lnTo>
                  <a:cubicBezTo>
                    <a:pt x="1405" y="3679"/>
                    <a:pt x="1274" y="3858"/>
                    <a:pt x="1239" y="4060"/>
                  </a:cubicBezTo>
                  <a:cubicBezTo>
                    <a:pt x="1227" y="4239"/>
                    <a:pt x="1286" y="4406"/>
                    <a:pt x="1394" y="4536"/>
                  </a:cubicBezTo>
                  <a:cubicBezTo>
                    <a:pt x="1513" y="4679"/>
                    <a:pt x="1667" y="4739"/>
                    <a:pt x="1834" y="4739"/>
                  </a:cubicBezTo>
                  <a:lnTo>
                    <a:pt x="1941" y="4739"/>
                  </a:lnTo>
                  <a:cubicBezTo>
                    <a:pt x="1989" y="5513"/>
                    <a:pt x="2406" y="6180"/>
                    <a:pt x="3001" y="6596"/>
                  </a:cubicBezTo>
                  <a:lnTo>
                    <a:pt x="3001" y="6965"/>
                  </a:lnTo>
                  <a:cubicBezTo>
                    <a:pt x="2959" y="6953"/>
                    <a:pt x="2920" y="6947"/>
                    <a:pt x="2885" y="6947"/>
                  </a:cubicBezTo>
                  <a:cubicBezTo>
                    <a:pt x="2849" y="6947"/>
                    <a:pt x="2816" y="6953"/>
                    <a:pt x="2787" y="6965"/>
                  </a:cubicBezTo>
                  <a:cubicBezTo>
                    <a:pt x="2703" y="7001"/>
                    <a:pt x="2620" y="7061"/>
                    <a:pt x="2584" y="7144"/>
                  </a:cubicBezTo>
                  <a:lnTo>
                    <a:pt x="2322" y="7668"/>
                  </a:lnTo>
                  <a:lnTo>
                    <a:pt x="882" y="8096"/>
                  </a:lnTo>
                  <a:cubicBezTo>
                    <a:pt x="358" y="8251"/>
                    <a:pt x="0" y="8739"/>
                    <a:pt x="0" y="9275"/>
                  </a:cubicBezTo>
                  <a:lnTo>
                    <a:pt x="0" y="11133"/>
                  </a:lnTo>
                  <a:cubicBezTo>
                    <a:pt x="0" y="11228"/>
                    <a:pt x="84" y="11299"/>
                    <a:pt x="167" y="11299"/>
                  </a:cubicBezTo>
                  <a:cubicBezTo>
                    <a:pt x="262" y="11299"/>
                    <a:pt x="334" y="11228"/>
                    <a:pt x="334" y="11133"/>
                  </a:cubicBezTo>
                  <a:lnTo>
                    <a:pt x="334" y="9275"/>
                  </a:lnTo>
                  <a:cubicBezTo>
                    <a:pt x="334" y="8870"/>
                    <a:pt x="596" y="8525"/>
                    <a:pt x="977" y="8406"/>
                  </a:cubicBezTo>
                  <a:lnTo>
                    <a:pt x="1596" y="8227"/>
                  </a:lnTo>
                  <a:lnTo>
                    <a:pt x="1596" y="11133"/>
                  </a:lnTo>
                  <a:cubicBezTo>
                    <a:pt x="1596" y="11228"/>
                    <a:pt x="1667" y="11299"/>
                    <a:pt x="1763" y="11299"/>
                  </a:cubicBezTo>
                  <a:cubicBezTo>
                    <a:pt x="1846" y="11299"/>
                    <a:pt x="1929" y="11228"/>
                    <a:pt x="1929" y="11133"/>
                  </a:cubicBezTo>
                  <a:lnTo>
                    <a:pt x="1929" y="8144"/>
                  </a:lnTo>
                  <a:lnTo>
                    <a:pt x="2298" y="8037"/>
                  </a:lnTo>
                  <a:lnTo>
                    <a:pt x="2298" y="11144"/>
                  </a:lnTo>
                  <a:cubicBezTo>
                    <a:pt x="2298" y="11240"/>
                    <a:pt x="2370" y="11311"/>
                    <a:pt x="2465" y="11311"/>
                  </a:cubicBezTo>
                  <a:cubicBezTo>
                    <a:pt x="2548" y="11311"/>
                    <a:pt x="2620" y="11240"/>
                    <a:pt x="2620" y="11144"/>
                  </a:cubicBezTo>
                  <a:lnTo>
                    <a:pt x="2620" y="8144"/>
                  </a:lnTo>
                  <a:lnTo>
                    <a:pt x="3310" y="8739"/>
                  </a:lnTo>
                  <a:cubicBezTo>
                    <a:pt x="3394" y="8811"/>
                    <a:pt x="3513" y="8858"/>
                    <a:pt x="3656" y="8858"/>
                  </a:cubicBezTo>
                  <a:lnTo>
                    <a:pt x="3691" y="8858"/>
                  </a:lnTo>
                  <a:cubicBezTo>
                    <a:pt x="3846" y="8847"/>
                    <a:pt x="3965" y="8787"/>
                    <a:pt x="4049" y="8668"/>
                  </a:cubicBezTo>
                  <a:lnTo>
                    <a:pt x="4394" y="8227"/>
                  </a:lnTo>
                  <a:lnTo>
                    <a:pt x="4739" y="8668"/>
                  </a:lnTo>
                  <a:cubicBezTo>
                    <a:pt x="4823" y="8763"/>
                    <a:pt x="4942" y="8847"/>
                    <a:pt x="5096" y="8858"/>
                  </a:cubicBezTo>
                  <a:lnTo>
                    <a:pt x="5144" y="8858"/>
                  </a:lnTo>
                  <a:cubicBezTo>
                    <a:pt x="5263" y="8858"/>
                    <a:pt x="5382" y="8811"/>
                    <a:pt x="5477" y="8739"/>
                  </a:cubicBezTo>
                  <a:lnTo>
                    <a:pt x="6347" y="7989"/>
                  </a:lnTo>
                  <a:lnTo>
                    <a:pt x="6882" y="8144"/>
                  </a:lnTo>
                  <a:lnTo>
                    <a:pt x="6882" y="11133"/>
                  </a:lnTo>
                  <a:cubicBezTo>
                    <a:pt x="6882" y="11228"/>
                    <a:pt x="6954" y="11299"/>
                    <a:pt x="7049" y="11299"/>
                  </a:cubicBezTo>
                  <a:cubicBezTo>
                    <a:pt x="7132" y="11299"/>
                    <a:pt x="7204" y="11228"/>
                    <a:pt x="7204" y="11133"/>
                  </a:cubicBezTo>
                  <a:lnTo>
                    <a:pt x="7204" y="8227"/>
                  </a:lnTo>
                  <a:lnTo>
                    <a:pt x="7835" y="8406"/>
                  </a:lnTo>
                  <a:cubicBezTo>
                    <a:pt x="8204" y="8513"/>
                    <a:pt x="8478" y="8870"/>
                    <a:pt x="8478" y="9275"/>
                  </a:cubicBezTo>
                  <a:lnTo>
                    <a:pt x="8478" y="11133"/>
                  </a:lnTo>
                  <a:cubicBezTo>
                    <a:pt x="8478" y="11228"/>
                    <a:pt x="8549" y="11299"/>
                    <a:pt x="8633" y="11299"/>
                  </a:cubicBezTo>
                  <a:cubicBezTo>
                    <a:pt x="8728" y="11299"/>
                    <a:pt x="8799" y="11228"/>
                    <a:pt x="8799" y="11133"/>
                  </a:cubicBezTo>
                  <a:lnTo>
                    <a:pt x="8799" y="9275"/>
                  </a:lnTo>
                  <a:cubicBezTo>
                    <a:pt x="8847" y="8763"/>
                    <a:pt x="8478" y="8287"/>
                    <a:pt x="7954" y="8132"/>
                  </a:cubicBezTo>
                  <a:lnTo>
                    <a:pt x="6513" y="7692"/>
                  </a:lnTo>
                  <a:lnTo>
                    <a:pt x="6263" y="7180"/>
                  </a:lnTo>
                  <a:cubicBezTo>
                    <a:pt x="6216" y="7084"/>
                    <a:pt x="6144" y="7025"/>
                    <a:pt x="6049" y="7001"/>
                  </a:cubicBezTo>
                  <a:cubicBezTo>
                    <a:pt x="6013" y="6989"/>
                    <a:pt x="5977" y="6983"/>
                    <a:pt x="5942" y="6983"/>
                  </a:cubicBezTo>
                  <a:cubicBezTo>
                    <a:pt x="5906" y="6983"/>
                    <a:pt x="5870" y="6989"/>
                    <a:pt x="5835" y="7001"/>
                  </a:cubicBezTo>
                  <a:lnTo>
                    <a:pt x="5835" y="6620"/>
                  </a:lnTo>
                  <a:cubicBezTo>
                    <a:pt x="6430" y="6203"/>
                    <a:pt x="6835" y="5537"/>
                    <a:pt x="6894" y="4763"/>
                  </a:cubicBezTo>
                  <a:lnTo>
                    <a:pt x="6966" y="4763"/>
                  </a:lnTo>
                  <a:cubicBezTo>
                    <a:pt x="7299" y="4763"/>
                    <a:pt x="7561" y="4525"/>
                    <a:pt x="7597" y="4215"/>
                  </a:cubicBezTo>
                  <a:cubicBezTo>
                    <a:pt x="7609" y="4036"/>
                    <a:pt x="7549" y="3870"/>
                    <a:pt x="7442" y="3739"/>
                  </a:cubicBezTo>
                  <a:cubicBezTo>
                    <a:pt x="7382" y="3679"/>
                    <a:pt x="7323" y="3632"/>
                    <a:pt x="7251" y="3584"/>
                  </a:cubicBezTo>
                  <a:lnTo>
                    <a:pt x="7251" y="2977"/>
                  </a:lnTo>
                  <a:lnTo>
                    <a:pt x="7787" y="2977"/>
                  </a:lnTo>
                  <a:cubicBezTo>
                    <a:pt x="7882" y="2977"/>
                    <a:pt x="7954" y="2905"/>
                    <a:pt x="7954" y="2810"/>
                  </a:cubicBezTo>
                  <a:cubicBezTo>
                    <a:pt x="7954" y="2727"/>
                    <a:pt x="7882" y="2655"/>
                    <a:pt x="7787" y="2655"/>
                  </a:cubicBezTo>
                  <a:lnTo>
                    <a:pt x="7204" y="2655"/>
                  </a:lnTo>
                  <a:lnTo>
                    <a:pt x="6751" y="905"/>
                  </a:lnTo>
                  <a:cubicBezTo>
                    <a:pt x="6597" y="369"/>
                    <a:pt x="6120" y="0"/>
                    <a:pt x="55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987;p74">
              <a:extLst>
                <a:ext uri="{FF2B5EF4-FFF2-40B4-BE49-F238E27FC236}">
                  <a16:creationId xmlns:a16="http://schemas.microsoft.com/office/drawing/2014/main" id="{7944497D-0DEB-4061-8E28-83AEC0E30B2A}"/>
                </a:ext>
              </a:extLst>
            </p:cNvPr>
            <p:cNvSpPr/>
            <p:nvPr/>
          </p:nvSpPr>
          <p:spPr>
            <a:xfrm>
              <a:off x="6445730" y="2238009"/>
              <a:ext cx="10201" cy="88672"/>
            </a:xfrm>
            <a:custGeom>
              <a:avLst/>
              <a:gdLst/>
              <a:ahLst/>
              <a:cxnLst/>
              <a:rect l="l" t="t" r="r" b="b"/>
              <a:pathLst>
                <a:path w="322" h="2799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643"/>
                  </a:lnTo>
                  <a:cubicBezTo>
                    <a:pt x="1" y="2727"/>
                    <a:pt x="72" y="2798"/>
                    <a:pt x="167" y="2798"/>
                  </a:cubicBezTo>
                  <a:cubicBezTo>
                    <a:pt x="251" y="2798"/>
                    <a:pt x="322" y="2727"/>
                    <a:pt x="322" y="2643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988;p74">
              <a:extLst>
                <a:ext uri="{FF2B5EF4-FFF2-40B4-BE49-F238E27FC236}">
                  <a16:creationId xmlns:a16="http://schemas.microsoft.com/office/drawing/2014/main" id="{E6246A9D-B6C7-4B00-AF06-B4B3D64AE3BD}"/>
                </a:ext>
              </a:extLst>
            </p:cNvPr>
            <p:cNvSpPr/>
            <p:nvPr/>
          </p:nvSpPr>
          <p:spPr>
            <a:xfrm>
              <a:off x="6383859" y="2249319"/>
              <a:ext cx="10613" cy="10581"/>
            </a:xfrm>
            <a:custGeom>
              <a:avLst/>
              <a:gdLst/>
              <a:ahLst/>
              <a:cxnLst/>
              <a:rect l="l" t="t" r="r" b="b"/>
              <a:pathLst>
                <a:path w="335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cubicBezTo>
                    <a:pt x="251" y="334"/>
                    <a:pt x="334" y="262"/>
                    <a:pt x="334" y="167"/>
                  </a:cubicBezTo>
                  <a:cubicBezTo>
                    <a:pt x="334" y="84"/>
                    <a:pt x="275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989;p74">
              <a:extLst>
                <a:ext uri="{FF2B5EF4-FFF2-40B4-BE49-F238E27FC236}">
                  <a16:creationId xmlns:a16="http://schemas.microsoft.com/office/drawing/2014/main" id="{870037BA-8152-4C8C-AEA3-50053EA4130D}"/>
                </a:ext>
              </a:extLst>
            </p:cNvPr>
            <p:cNvSpPr/>
            <p:nvPr/>
          </p:nvSpPr>
          <p:spPr>
            <a:xfrm>
              <a:off x="6383859" y="2282868"/>
              <a:ext cx="10613" cy="10613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34" y="251"/>
                    <a:pt x="334" y="168"/>
                  </a:cubicBezTo>
                  <a:cubicBezTo>
                    <a:pt x="334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990;p74">
              <a:extLst>
                <a:ext uri="{FF2B5EF4-FFF2-40B4-BE49-F238E27FC236}">
                  <a16:creationId xmlns:a16="http://schemas.microsoft.com/office/drawing/2014/main" id="{7AB96C0B-99B1-49A7-82B8-084C0BBE6D4C}"/>
                </a:ext>
              </a:extLst>
            </p:cNvPr>
            <p:cNvSpPr/>
            <p:nvPr/>
          </p:nvSpPr>
          <p:spPr>
            <a:xfrm>
              <a:off x="6378220" y="2154247"/>
              <a:ext cx="21891" cy="10233"/>
            </a:xfrm>
            <a:custGeom>
              <a:avLst/>
              <a:gdLst/>
              <a:ahLst/>
              <a:cxnLst/>
              <a:rect l="l" t="t" r="r" b="b"/>
              <a:pathLst>
                <a:path w="69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91" y="251"/>
                    <a:pt x="691" y="168"/>
                  </a:cubicBezTo>
                  <a:cubicBezTo>
                    <a:pt x="691" y="60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10755;p74">
            <a:extLst>
              <a:ext uri="{FF2B5EF4-FFF2-40B4-BE49-F238E27FC236}">
                <a16:creationId xmlns:a16="http://schemas.microsoft.com/office/drawing/2014/main" id="{A7701EBB-9BB8-427B-86D4-6A49A6BF13F9}"/>
              </a:ext>
            </a:extLst>
          </p:cNvPr>
          <p:cNvGrpSpPr/>
          <p:nvPr/>
        </p:nvGrpSpPr>
        <p:grpSpPr>
          <a:xfrm>
            <a:off x="7758543" y="768348"/>
            <a:ext cx="692785" cy="923994"/>
            <a:chOff x="5807156" y="2881113"/>
            <a:chExt cx="261043" cy="348163"/>
          </a:xfrm>
          <a:solidFill>
            <a:schemeClr val="tx1"/>
          </a:solidFill>
        </p:grpSpPr>
        <p:sp>
          <p:nvSpPr>
            <p:cNvPr id="53" name="Google Shape;10756;p74">
              <a:extLst>
                <a:ext uri="{FF2B5EF4-FFF2-40B4-BE49-F238E27FC236}">
                  <a16:creationId xmlns:a16="http://schemas.microsoft.com/office/drawing/2014/main" id="{6FD1B1DF-C00F-4170-B95A-0231B40978AB}"/>
                </a:ext>
              </a:extLst>
            </p:cNvPr>
            <p:cNvSpPr/>
            <p:nvPr/>
          </p:nvSpPr>
          <p:spPr>
            <a:xfrm>
              <a:off x="5807156" y="2881113"/>
              <a:ext cx="261043" cy="348163"/>
            </a:xfrm>
            <a:custGeom>
              <a:avLst/>
              <a:gdLst/>
              <a:ahLst/>
              <a:cxnLst/>
              <a:rect l="l" t="t" r="r" b="b"/>
              <a:pathLst>
                <a:path w="8240" h="10990" extrusionOk="0">
                  <a:moveTo>
                    <a:pt x="4477" y="334"/>
                  </a:moveTo>
                  <a:cubicBezTo>
                    <a:pt x="4763" y="334"/>
                    <a:pt x="5001" y="572"/>
                    <a:pt x="5001" y="857"/>
                  </a:cubicBezTo>
                  <a:cubicBezTo>
                    <a:pt x="5001" y="917"/>
                    <a:pt x="4989" y="976"/>
                    <a:pt x="4977" y="1036"/>
                  </a:cubicBezTo>
                  <a:lnTo>
                    <a:pt x="3310" y="1036"/>
                  </a:lnTo>
                  <a:cubicBezTo>
                    <a:pt x="3274" y="976"/>
                    <a:pt x="3274" y="917"/>
                    <a:pt x="3274" y="857"/>
                  </a:cubicBezTo>
                  <a:cubicBezTo>
                    <a:pt x="3274" y="572"/>
                    <a:pt x="3501" y="334"/>
                    <a:pt x="3798" y="334"/>
                  </a:cubicBezTo>
                  <a:close/>
                  <a:moveTo>
                    <a:pt x="5168" y="1369"/>
                  </a:moveTo>
                  <a:cubicBezTo>
                    <a:pt x="6215" y="1369"/>
                    <a:pt x="7061" y="2215"/>
                    <a:pt x="7061" y="3262"/>
                  </a:cubicBezTo>
                  <a:cubicBezTo>
                    <a:pt x="7061" y="3524"/>
                    <a:pt x="7001" y="3786"/>
                    <a:pt x="6894" y="4024"/>
                  </a:cubicBezTo>
                  <a:cubicBezTo>
                    <a:pt x="6811" y="3977"/>
                    <a:pt x="6715" y="3953"/>
                    <a:pt x="6608" y="3953"/>
                  </a:cubicBezTo>
                  <a:lnTo>
                    <a:pt x="6346" y="3953"/>
                  </a:lnTo>
                  <a:lnTo>
                    <a:pt x="6346" y="3596"/>
                  </a:lnTo>
                  <a:cubicBezTo>
                    <a:pt x="6346" y="2941"/>
                    <a:pt x="5811" y="2405"/>
                    <a:pt x="5156" y="2405"/>
                  </a:cubicBezTo>
                  <a:cubicBezTo>
                    <a:pt x="5060" y="2405"/>
                    <a:pt x="4989" y="2477"/>
                    <a:pt x="4989" y="2560"/>
                  </a:cubicBezTo>
                  <a:cubicBezTo>
                    <a:pt x="4989" y="2655"/>
                    <a:pt x="5060" y="2727"/>
                    <a:pt x="5156" y="2727"/>
                  </a:cubicBezTo>
                  <a:cubicBezTo>
                    <a:pt x="5632" y="2727"/>
                    <a:pt x="6013" y="3120"/>
                    <a:pt x="6013" y="3596"/>
                  </a:cubicBezTo>
                  <a:lnTo>
                    <a:pt x="6013" y="3953"/>
                  </a:lnTo>
                  <a:lnTo>
                    <a:pt x="5822" y="3953"/>
                  </a:lnTo>
                  <a:cubicBezTo>
                    <a:pt x="5680" y="3739"/>
                    <a:pt x="5418" y="3608"/>
                    <a:pt x="5144" y="3608"/>
                  </a:cubicBezTo>
                  <a:cubicBezTo>
                    <a:pt x="4798" y="3608"/>
                    <a:pt x="4501" y="3810"/>
                    <a:pt x="4370" y="4108"/>
                  </a:cubicBezTo>
                  <a:lnTo>
                    <a:pt x="3858" y="4108"/>
                  </a:lnTo>
                  <a:cubicBezTo>
                    <a:pt x="3727" y="3810"/>
                    <a:pt x="3429" y="3608"/>
                    <a:pt x="3084" y="3608"/>
                  </a:cubicBezTo>
                  <a:cubicBezTo>
                    <a:pt x="2798" y="3608"/>
                    <a:pt x="2560" y="3739"/>
                    <a:pt x="2405" y="3953"/>
                  </a:cubicBezTo>
                  <a:lnTo>
                    <a:pt x="2203" y="3953"/>
                  </a:lnTo>
                  <a:lnTo>
                    <a:pt x="2203" y="3596"/>
                  </a:lnTo>
                  <a:cubicBezTo>
                    <a:pt x="2203" y="3108"/>
                    <a:pt x="2596" y="2727"/>
                    <a:pt x="3072" y="2727"/>
                  </a:cubicBezTo>
                  <a:lnTo>
                    <a:pt x="4441" y="2727"/>
                  </a:lnTo>
                  <a:cubicBezTo>
                    <a:pt x="4525" y="2727"/>
                    <a:pt x="4608" y="2655"/>
                    <a:pt x="4608" y="2560"/>
                  </a:cubicBezTo>
                  <a:cubicBezTo>
                    <a:pt x="4608" y="2477"/>
                    <a:pt x="4525" y="2405"/>
                    <a:pt x="4441" y="2405"/>
                  </a:cubicBezTo>
                  <a:lnTo>
                    <a:pt x="3072" y="2405"/>
                  </a:lnTo>
                  <a:cubicBezTo>
                    <a:pt x="2417" y="2405"/>
                    <a:pt x="1881" y="2941"/>
                    <a:pt x="1881" y="3596"/>
                  </a:cubicBezTo>
                  <a:lnTo>
                    <a:pt x="1881" y="3953"/>
                  </a:lnTo>
                  <a:lnTo>
                    <a:pt x="1608" y="3953"/>
                  </a:lnTo>
                  <a:cubicBezTo>
                    <a:pt x="1512" y="3953"/>
                    <a:pt x="1417" y="3977"/>
                    <a:pt x="1334" y="4024"/>
                  </a:cubicBezTo>
                  <a:cubicBezTo>
                    <a:pt x="1286" y="3786"/>
                    <a:pt x="1227" y="3513"/>
                    <a:pt x="1227" y="3262"/>
                  </a:cubicBezTo>
                  <a:cubicBezTo>
                    <a:pt x="1227" y="2215"/>
                    <a:pt x="2072" y="1369"/>
                    <a:pt x="3120" y="1369"/>
                  </a:cubicBezTo>
                  <a:close/>
                  <a:moveTo>
                    <a:pt x="3120" y="3929"/>
                  </a:moveTo>
                  <a:cubicBezTo>
                    <a:pt x="3394" y="3929"/>
                    <a:pt x="3632" y="4155"/>
                    <a:pt x="3632" y="4453"/>
                  </a:cubicBezTo>
                  <a:cubicBezTo>
                    <a:pt x="3632" y="4739"/>
                    <a:pt x="3394" y="4977"/>
                    <a:pt x="3120" y="4977"/>
                  </a:cubicBezTo>
                  <a:cubicBezTo>
                    <a:pt x="2834" y="4977"/>
                    <a:pt x="2596" y="4739"/>
                    <a:pt x="2596" y="4453"/>
                  </a:cubicBezTo>
                  <a:cubicBezTo>
                    <a:pt x="2596" y="4167"/>
                    <a:pt x="2834" y="3929"/>
                    <a:pt x="3120" y="3929"/>
                  </a:cubicBezTo>
                  <a:close/>
                  <a:moveTo>
                    <a:pt x="5168" y="3929"/>
                  </a:moveTo>
                  <a:cubicBezTo>
                    <a:pt x="5453" y="3929"/>
                    <a:pt x="5691" y="4155"/>
                    <a:pt x="5691" y="4453"/>
                  </a:cubicBezTo>
                  <a:cubicBezTo>
                    <a:pt x="5691" y="4739"/>
                    <a:pt x="5453" y="4977"/>
                    <a:pt x="5168" y="4977"/>
                  </a:cubicBezTo>
                  <a:cubicBezTo>
                    <a:pt x="4882" y="4977"/>
                    <a:pt x="4644" y="4739"/>
                    <a:pt x="4644" y="4453"/>
                  </a:cubicBezTo>
                  <a:cubicBezTo>
                    <a:pt x="4644" y="4167"/>
                    <a:pt x="4882" y="3929"/>
                    <a:pt x="5168" y="3929"/>
                  </a:cubicBezTo>
                  <a:close/>
                  <a:moveTo>
                    <a:pt x="6632" y="4275"/>
                  </a:moveTo>
                  <a:cubicBezTo>
                    <a:pt x="6775" y="4275"/>
                    <a:pt x="6894" y="4394"/>
                    <a:pt x="6894" y="4548"/>
                  </a:cubicBezTo>
                  <a:cubicBezTo>
                    <a:pt x="6894" y="4691"/>
                    <a:pt x="6775" y="4810"/>
                    <a:pt x="6632" y="4810"/>
                  </a:cubicBezTo>
                  <a:lnTo>
                    <a:pt x="6537" y="4810"/>
                  </a:lnTo>
                  <a:lnTo>
                    <a:pt x="6537" y="4798"/>
                  </a:lnTo>
                  <a:cubicBezTo>
                    <a:pt x="6537" y="4703"/>
                    <a:pt x="6465" y="4632"/>
                    <a:pt x="6370" y="4632"/>
                  </a:cubicBezTo>
                  <a:cubicBezTo>
                    <a:pt x="6287" y="4632"/>
                    <a:pt x="6215" y="4703"/>
                    <a:pt x="6215" y="4798"/>
                  </a:cubicBezTo>
                  <a:cubicBezTo>
                    <a:pt x="6215" y="5929"/>
                    <a:pt x="5287" y="6870"/>
                    <a:pt x="4144" y="6870"/>
                  </a:cubicBezTo>
                  <a:cubicBezTo>
                    <a:pt x="3001" y="6870"/>
                    <a:pt x="2072" y="5929"/>
                    <a:pt x="2072" y="4798"/>
                  </a:cubicBezTo>
                  <a:cubicBezTo>
                    <a:pt x="2072" y="4703"/>
                    <a:pt x="2001" y="4632"/>
                    <a:pt x="1905" y="4632"/>
                  </a:cubicBezTo>
                  <a:cubicBezTo>
                    <a:pt x="1822" y="4632"/>
                    <a:pt x="1750" y="4703"/>
                    <a:pt x="1750" y="4798"/>
                  </a:cubicBezTo>
                  <a:lnTo>
                    <a:pt x="1750" y="4810"/>
                  </a:lnTo>
                  <a:lnTo>
                    <a:pt x="1655" y="4810"/>
                  </a:lnTo>
                  <a:cubicBezTo>
                    <a:pt x="1512" y="4810"/>
                    <a:pt x="1393" y="4691"/>
                    <a:pt x="1393" y="4548"/>
                  </a:cubicBezTo>
                  <a:cubicBezTo>
                    <a:pt x="1393" y="4394"/>
                    <a:pt x="1512" y="4275"/>
                    <a:pt x="1655" y="4275"/>
                  </a:cubicBezTo>
                  <a:lnTo>
                    <a:pt x="2286" y="4275"/>
                  </a:lnTo>
                  <a:cubicBezTo>
                    <a:pt x="2262" y="4334"/>
                    <a:pt x="2262" y="4394"/>
                    <a:pt x="2262" y="4453"/>
                  </a:cubicBezTo>
                  <a:cubicBezTo>
                    <a:pt x="2262" y="4917"/>
                    <a:pt x="2643" y="5298"/>
                    <a:pt x="3120" y="5298"/>
                  </a:cubicBezTo>
                  <a:cubicBezTo>
                    <a:pt x="3572" y="5298"/>
                    <a:pt x="3965" y="4929"/>
                    <a:pt x="3965" y="4453"/>
                  </a:cubicBezTo>
                  <a:lnTo>
                    <a:pt x="3965" y="4441"/>
                  </a:lnTo>
                  <a:lnTo>
                    <a:pt x="4322" y="4441"/>
                  </a:lnTo>
                  <a:lnTo>
                    <a:pt x="4322" y="4453"/>
                  </a:lnTo>
                  <a:cubicBezTo>
                    <a:pt x="4322" y="4917"/>
                    <a:pt x="4691" y="5298"/>
                    <a:pt x="5168" y="5298"/>
                  </a:cubicBezTo>
                  <a:cubicBezTo>
                    <a:pt x="5632" y="5298"/>
                    <a:pt x="6013" y="4929"/>
                    <a:pt x="6013" y="4453"/>
                  </a:cubicBezTo>
                  <a:cubicBezTo>
                    <a:pt x="6013" y="4394"/>
                    <a:pt x="6013" y="4334"/>
                    <a:pt x="6001" y="4275"/>
                  </a:cubicBezTo>
                  <a:close/>
                  <a:moveTo>
                    <a:pt x="5025" y="7013"/>
                  </a:moveTo>
                  <a:lnTo>
                    <a:pt x="5025" y="7882"/>
                  </a:lnTo>
                  <a:cubicBezTo>
                    <a:pt x="5025" y="7977"/>
                    <a:pt x="5001" y="8073"/>
                    <a:pt x="4977" y="8156"/>
                  </a:cubicBezTo>
                  <a:cubicBezTo>
                    <a:pt x="4941" y="8251"/>
                    <a:pt x="4989" y="8335"/>
                    <a:pt x="5084" y="8370"/>
                  </a:cubicBezTo>
                  <a:cubicBezTo>
                    <a:pt x="5096" y="8370"/>
                    <a:pt x="5108" y="8382"/>
                    <a:pt x="5144" y="8382"/>
                  </a:cubicBezTo>
                  <a:cubicBezTo>
                    <a:pt x="5203" y="8382"/>
                    <a:pt x="5275" y="8335"/>
                    <a:pt x="5287" y="8275"/>
                  </a:cubicBezTo>
                  <a:cubicBezTo>
                    <a:pt x="5334" y="8144"/>
                    <a:pt x="5358" y="8025"/>
                    <a:pt x="5358" y="7870"/>
                  </a:cubicBezTo>
                  <a:lnTo>
                    <a:pt x="5358" y="7596"/>
                  </a:lnTo>
                  <a:lnTo>
                    <a:pt x="5799" y="7739"/>
                  </a:lnTo>
                  <a:cubicBezTo>
                    <a:pt x="5870" y="7775"/>
                    <a:pt x="5918" y="7834"/>
                    <a:pt x="5918" y="7906"/>
                  </a:cubicBezTo>
                  <a:cubicBezTo>
                    <a:pt x="5918" y="8513"/>
                    <a:pt x="5775" y="9013"/>
                    <a:pt x="5656" y="9311"/>
                  </a:cubicBezTo>
                  <a:cubicBezTo>
                    <a:pt x="5566" y="9510"/>
                    <a:pt x="5376" y="9635"/>
                    <a:pt x="5169" y="9635"/>
                  </a:cubicBezTo>
                  <a:cubicBezTo>
                    <a:pt x="5130" y="9635"/>
                    <a:pt x="5089" y="9630"/>
                    <a:pt x="5049" y="9620"/>
                  </a:cubicBezTo>
                  <a:lnTo>
                    <a:pt x="4191" y="9406"/>
                  </a:lnTo>
                  <a:lnTo>
                    <a:pt x="4108" y="9406"/>
                  </a:lnTo>
                  <a:lnTo>
                    <a:pt x="3251" y="9620"/>
                  </a:lnTo>
                  <a:cubicBezTo>
                    <a:pt x="3208" y="9631"/>
                    <a:pt x="3165" y="9636"/>
                    <a:pt x="3123" y="9636"/>
                  </a:cubicBezTo>
                  <a:cubicBezTo>
                    <a:pt x="2916" y="9636"/>
                    <a:pt x="2722" y="9518"/>
                    <a:pt x="2643" y="9311"/>
                  </a:cubicBezTo>
                  <a:cubicBezTo>
                    <a:pt x="2524" y="9013"/>
                    <a:pt x="2370" y="8513"/>
                    <a:pt x="2417" y="7918"/>
                  </a:cubicBezTo>
                  <a:cubicBezTo>
                    <a:pt x="2417" y="7846"/>
                    <a:pt x="2477" y="7787"/>
                    <a:pt x="2536" y="7763"/>
                  </a:cubicBezTo>
                  <a:lnTo>
                    <a:pt x="2965" y="7608"/>
                  </a:lnTo>
                  <a:lnTo>
                    <a:pt x="2965" y="7894"/>
                  </a:lnTo>
                  <a:cubicBezTo>
                    <a:pt x="2965" y="8549"/>
                    <a:pt x="3501" y="9085"/>
                    <a:pt x="4156" y="9085"/>
                  </a:cubicBezTo>
                  <a:cubicBezTo>
                    <a:pt x="4394" y="9085"/>
                    <a:pt x="4620" y="9013"/>
                    <a:pt x="4810" y="8894"/>
                  </a:cubicBezTo>
                  <a:cubicBezTo>
                    <a:pt x="4882" y="8847"/>
                    <a:pt x="4906" y="8739"/>
                    <a:pt x="4858" y="8668"/>
                  </a:cubicBezTo>
                  <a:cubicBezTo>
                    <a:pt x="4827" y="8622"/>
                    <a:pt x="4772" y="8596"/>
                    <a:pt x="4717" y="8596"/>
                  </a:cubicBezTo>
                  <a:cubicBezTo>
                    <a:pt x="4687" y="8596"/>
                    <a:pt x="4657" y="8603"/>
                    <a:pt x="4632" y="8620"/>
                  </a:cubicBezTo>
                  <a:cubicBezTo>
                    <a:pt x="4489" y="8716"/>
                    <a:pt x="4322" y="8775"/>
                    <a:pt x="4156" y="8775"/>
                  </a:cubicBezTo>
                  <a:cubicBezTo>
                    <a:pt x="3679" y="8775"/>
                    <a:pt x="3298" y="8382"/>
                    <a:pt x="3298" y="7906"/>
                  </a:cubicBezTo>
                  <a:lnTo>
                    <a:pt x="3298" y="7013"/>
                  </a:lnTo>
                  <a:cubicBezTo>
                    <a:pt x="3560" y="7120"/>
                    <a:pt x="3858" y="7180"/>
                    <a:pt x="4156" y="7180"/>
                  </a:cubicBezTo>
                  <a:cubicBezTo>
                    <a:pt x="4465" y="7180"/>
                    <a:pt x="4751" y="7120"/>
                    <a:pt x="5025" y="7013"/>
                  </a:cubicBezTo>
                  <a:close/>
                  <a:moveTo>
                    <a:pt x="3786" y="0"/>
                  </a:moveTo>
                  <a:cubicBezTo>
                    <a:pt x="3322" y="0"/>
                    <a:pt x="2941" y="381"/>
                    <a:pt x="2941" y="857"/>
                  </a:cubicBezTo>
                  <a:cubicBezTo>
                    <a:pt x="2941" y="917"/>
                    <a:pt x="2953" y="976"/>
                    <a:pt x="2953" y="1048"/>
                  </a:cubicBezTo>
                  <a:cubicBezTo>
                    <a:pt x="1786" y="1119"/>
                    <a:pt x="881" y="2072"/>
                    <a:pt x="881" y="3251"/>
                  </a:cubicBezTo>
                  <a:cubicBezTo>
                    <a:pt x="881" y="3596"/>
                    <a:pt x="965" y="3953"/>
                    <a:pt x="1119" y="4263"/>
                  </a:cubicBezTo>
                  <a:cubicBezTo>
                    <a:pt x="1072" y="4346"/>
                    <a:pt x="1048" y="4441"/>
                    <a:pt x="1048" y="4548"/>
                  </a:cubicBezTo>
                  <a:cubicBezTo>
                    <a:pt x="1048" y="4870"/>
                    <a:pt x="1310" y="5120"/>
                    <a:pt x="1620" y="5120"/>
                  </a:cubicBezTo>
                  <a:lnTo>
                    <a:pt x="1739" y="5120"/>
                  </a:lnTo>
                  <a:cubicBezTo>
                    <a:pt x="1846" y="5870"/>
                    <a:pt x="2298" y="6489"/>
                    <a:pt x="2917" y="6870"/>
                  </a:cubicBezTo>
                  <a:lnTo>
                    <a:pt x="2917" y="7263"/>
                  </a:lnTo>
                  <a:lnTo>
                    <a:pt x="2382" y="7442"/>
                  </a:lnTo>
                  <a:cubicBezTo>
                    <a:pt x="2191" y="7525"/>
                    <a:pt x="2060" y="7680"/>
                    <a:pt x="2048" y="7894"/>
                  </a:cubicBezTo>
                  <a:lnTo>
                    <a:pt x="2048" y="7918"/>
                  </a:lnTo>
                  <a:lnTo>
                    <a:pt x="786" y="8370"/>
                  </a:lnTo>
                  <a:cubicBezTo>
                    <a:pt x="310" y="8537"/>
                    <a:pt x="0" y="8977"/>
                    <a:pt x="0" y="9489"/>
                  </a:cubicBezTo>
                  <a:lnTo>
                    <a:pt x="0" y="10799"/>
                  </a:lnTo>
                  <a:cubicBezTo>
                    <a:pt x="0" y="10882"/>
                    <a:pt x="72" y="10954"/>
                    <a:pt x="167" y="10954"/>
                  </a:cubicBezTo>
                  <a:cubicBezTo>
                    <a:pt x="250" y="10954"/>
                    <a:pt x="334" y="10882"/>
                    <a:pt x="334" y="10799"/>
                  </a:cubicBezTo>
                  <a:lnTo>
                    <a:pt x="334" y="9489"/>
                  </a:lnTo>
                  <a:cubicBezTo>
                    <a:pt x="334" y="9382"/>
                    <a:pt x="346" y="9263"/>
                    <a:pt x="393" y="9168"/>
                  </a:cubicBezTo>
                  <a:lnTo>
                    <a:pt x="1203" y="9870"/>
                  </a:lnTo>
                  <a:cubicBezTo>
                    <a:pt x="1322" y="9978"/>
                    <a:pt x="1381" y="10109"/>
                    <a:pt x="1381" y="10275"/>
                  </a:cubicBezTo>
                  <a:lnTo>
                    <a:pt x="1381" y="10799"/>
                  </a:lnTo>
                  <a:cubicBezTo>
                    <a:pt x="1381" y="10882"/>
                    <a:pt x="1465" y="10954"/>
                    <a:pt x="1548" y="10954"/>
                  </a:cubicBezTo>
                  <a:cubicBezTo>
                    <a:pt x="1643" y="10954"/>
                    <a:pt x="1715" y="10882"/>
                    <a:pt x="1715" y="10799"/>
                  </a:cubicBezTo>
                  <a:lnTo>
                    <a:pt x="1715" y="10275"/>
                  </a:lnTo>
                  <a:cubicBezTo>
                    <a:pt x="1715" y="10025"/>
                    <a:pt x="1608" y="9799"/>
                    <a:pt x="1417" y="9632"/>
                  </a:cubicBezTo>
                  <a:lnTo>
                    <a:pt x="572" y="8906"/>
                  </a:lnTo>
                  <a:cubicBezTo>
                    <a:pt x="655" y="8799"/>
                    <a:pt x="774" y="8727"/>
                    <a:pt x="905" y="8680"/>
                  </a:cubicBezTo>
                  <a:lnTo>
                    <a:pt x="2036" y="8275"/>
                  </a:lnTo>
                  <a:cubicBezTo>
                    <a:pt x="2060" y="8787"/>
                    <a:pt x="2191" y="9192"/>
                    <a:pt x="2298" y="9454"/>
                  </a:cubicBezTo>
                  <a:cubicBezTo>
                    <a:pt x="2425" y="9776"/>
                    <a:pt x="2729" y="9970"/>
                    <a:pt x="3057" y="9970"/>
                  </a:cubicBezTo>
                  <a:cubicBezTo>
                    <a:pt x="3129" y="9970"/>
                    <a:pt x="3202" y="9961"/>
                    <a:pt x="3274" y="9942"/>
                  </a:cubicBezTo>
                  <a:lnTo>
                    <a:pt x="4096" y="9739"/>
                  </a:lnTo>
                  <a:lnTo>
                    <a:pt x="4918" y="9942"/>
                  </a:lnTo>
                  <a:cubicBezTo>
                    <a:pt x="4989" y="9966"/>
                    <a:pt x="5049" y="9978"/>
                    <a:pt x="5120" y="9978"/>
                  </a:cubicBezTo>
                  <a:cubicBezTo>
                    <a:pt x="5453" y="9978"/>
                    <a:pt x="5763" y="9787"/>
                    <a:pt x="5894" y="9454"/>
                  </a:cubicBezTo>
                  <a:cubicBezTo>
                    <a:pt x="6001" y="9192"/>
                    <a:pt x="6132" y="8787"/>
                    <a:pt x="6144" y="8299"/>
                  </a:cubicBezTo>
                  <a:lnTo>
                    <a:pt x="7275" y="8692"/>
                  </a:lnTo>
                  <a:cubicBezTo>
                    <a:pt x="7418" y="8739"/>
                    <a:pt x="7537" y="8835"/>
                    <a:pt x="7620" y="8918"/>
                  </a:cubicBezTo>
                  <a:lnTo>
                    <a:pt x="6775" y="9644"/>
                  </a:lnTo>
                  <a:cubicBezTo>
                    <a:pt x="6584" y="9811"/>
                    <a:pt x="6477" y="10037"/>
                    <a:pt x="6477" y="10287"/>
                  </a:cubicBezTo>
                  <a:lnTo>
                    <a:pt x="6477" y="10811"/>
                  </a:lnTo>
                  <a:cubicBezTo>
                    <a:pt x="6477" y="10894"/>
                    <a:pt x="6549" y="10978"/>
                    <a:pt x="6644" y="10978"/>
                  </a:cubicBezTo>
                  <a:cubicBezTo>
                    <a:pt x="6727" y="10978"/>
                    <a:pt x="6799" y="10894"/>
                    <a:pt x="6799" y="10811"/>
                  </a:cubicBezTo>
                  <a:lnTo>
                    <a:pt x="6799" y="10287"/>
                  </a:lnTo>
                  <a:cubicBezTo>
                    <a:pt x="6799" y="10144"/>
                    <a:pt x="6858" y="9990"/>
                    <a:pt x="6977" y="9882"/>
                  </a:cubicBezTo>
                  <a:lnTo>
                    <a:pt x="7787" y="9204"/>
                  </a:lnTo>
                  <a:cubicBezTo>
                    <a:pt x="7835" y="9311"/>
                    <a:pt x="7846" y="9406"/>
                    <a:pt x="7846" y="9513"/>
                  </a:cubicBezTo>
                  <a:lnTo>
                    <a:pt x="7846" y="10823"/>
                  </a:lnTo>
                  <a:cubicBezTo>
                    <a:pt x="7846" y="10918"/>
                    <a:pt x="7918" y="10990"/>
                    <a:pt x="8013" y="10990"/>
                  </a:cubicBezTo>
                  <a:cubicBezTo>
                    <a:pt x="8097" y="10990"/>
                    <a:pt x="8168" y="10918"/>
                    <a:pt x="8168" y="10823"/>
                  </a:cubicBezTo>
                  <a:lnTo>
                    <a:pt x="8168" y="9513"/>
                  </a:lnTo>
                  <a:cubicBezTo>
                    <a:pt x="8239" y="8977"/>
                    <a:pt x="7918" y="8513"/>
                    <a:pt x="7442" y="8358"/>
                  </a:cubicBezTo>
                  <a:lnTo>
                    <a:pt x="6215" y="7918"/>
                  </a:lnTo>
                  <a:lnTo>
                    <a:pt x="6215" y="7894"/>
                  </a:lnTo>
                  <a:cubicBezTo>
                    <a:pt x="6192" y="7680"/>
                    <a:pt x="6061" y="7501"/>
                    <a:pt x="5870" y="7442"/>
                  </a:cubicBezTo>
                  <a:lnTo>
                    <a:pt x="5334" y="7263"/>
                  </a:lnTo>
                  <a:lnTo>
                    <a:pt x="5334" y="6870"/>
                  </a:lnTo>
                  <a:cubicBezTo>
                    <a:pt x="5953" y="6513"/>
                    <a:pt x="6406" y="5870"/>
                    <a:pt x="6513" y="5120"/>
                  </a:cubicBezTo>
                  <a:lnTo>
                    <a:pt x="6632" y="5120"/>
                  </a:lnTo>
                  <a:cubicBezTo>
                    <a:pt x="6954" y="5120"/>
                    <a:pt x="7204" y="4858"/>
                    <a:pt x="7204" y="4548"/>
                  </a:cubicBezTo>
                  <a:cubicBezTo>
                    <a:pt x="7204" y="4441"/>
                    <a:pt x="7180" y="4346"/>
                    <a:pt x="7132" y="4263"/>
                  </a:cubicBezTo>
                  <a:cubicBezTo>
                    <a:pt x="7299" y="3953"/>
                    <a:pt x="7370" y="3608"/>
                    <a:pt x="7370" y="3251"/>
                  </a:cubicBezTo>
                  <a:cubicBezTo>
                    <a:pt x="7370" y="2072"/>
                    <a:pt x="6453" y="1107"/>
                    <a:pt x="5299" y="1048"/>
                  </a:cubicBezTo>
                  <a:cubicBezTo>
                    <a:pt x="5322" y="988"/>
                    <a:pt x="5322" y="929"/>
                    <a:pt x="5322" y="857"/>
                  </a:cubicBezTo>
                  <a:cubicBezTo>
                    <a:pt x="5322" y="393"/>
                    <a:pt x="4941" y="0"/>
                    <a:pt x="4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757;p74">
              <a:extLst>
                <a:ext uri="{FF2B5EF4-FFF2-40B4-BE49-F238E27FC236}">
                  <a16:creationId xmlns:a16="http://schemas.microsoft.com/office/drawing/2014/main" id="{1AF1FCB9-B1EF-43A4-A10D-590406C3FD71}"/>
                </a:ext>
              </a:extLst>
            </p:cNvPr>
            <p:cNvSpPr/>
            <p:nvPr/>
          </p:nvSpPr>
          <p:spPr>
            <a:xfrm>
              <a:off x="5916547" y="3055828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1"/>
                  </a:moveTo>
                  <a:cubicBezTo>
                    <a:pt x="131" y="1"/>
                    <a:pt x="89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191" y="403"/>
                    <a:pt x="429" y="486"/>
                    <a:pt x="691" y="486"/>
                  </a:cubicBezTo>
                  <a:cubicBezTo>
                    <a:pt x="941" y="486"/>
                    <a:pt x="1179" y="414"/>
                    <a:pt x="1310" y="260"/>
                  </a:cubicBezTo>
                  <a:cubicBezTo>
                    <a:pt x="1369" y="200"/>
                    <a:pt x="1369" y="105"/>
                    <a:pt x="1310" y="45"/>
                  </a:cubicBezTo>
                  <a:cubicBezTo>
                    <a:pt x="1280" y="16"/>
                    <a:pt x="1241" y="1"/>
                    <a:pt x="1201" y="1"/>
                  </a:cubicBezTo>
                  <a:cubicBezTo>
                    <a:pt x="1161" y="1"/>
                    <a:pt x="1119" y="16"/>
                    <a:pt x="1084" y="45"/>
                  </a:cubicBezTo>
                  <a:cubicBezTo>
                    <a:pt x="1024" y="105"/>
                    <a:pt x="893" y="164"/>
                    <a:pt x="691" y="164"/>
                  </a:cubicBezTo>
                  <a:cubicBezTo>
                    <a:pt x="476" y="164"/>
                    <a:pt x="345" y="81"/>
                    <a:pt x="286" y="45"/>
                  </a:cubicBezTo>
                  <a:cubicBezTo>
                    <a:pt x="256" y="16"/>
                    <a:pt x="214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758;p74">
              <a:extLst>
                <a:ext uri="{FF2B5EF4-FFF2-40B4-BE49-F238E27FC236}">
                  <a16:creationId xmlns:a16="http://schemas.microsoft.com/office/drawing/2014/main" id="{F15264C4-5D37-4FA3-BC85-43ADA3BB8BB7}"/>
                </a:ext>
              </a:extLst>
            </p:cNvPr>
            <p:cNvSpPr/>
            <p:nvPr/>
          </p:nvSpPr>
          <p:spPr>
            <a:xfrm>
              <a:off x="5900707" y="3012363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322"/>
                  </a:lnTo>
                  <a:cubicBezTo>
                    <a:pt x="0" y="417"/>
                    <a:pt x="71" y="489"/>
                    <a:pt x="167" y="489"/>
                  </a:cubicBezTo>
                  <a:cubicBezTo>
                    <a:pt x="250" y="489"/>
                    <a:pt x="321" y="417"/>
                    <a:pt x="321" y="322"/>
                  </a:cubicBezTo>
                  <a:lnTo>
                    <a:pt x="321" y="167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759;p74">
              <a:extLst>
                <a:ext uri="{FF2B5EF4-FFF2-40B4-BE49-F238E27FC236}">
                  <a16:creationId xmlns:a16="http://schemas.microsoft.com/office/drawing/2014/main" id="{BA380092-2124-42DF-B03A-C41057771B63}"/>
                </a:ext>
              </a:extLst>
            </p:cNvPr>
            <p:cNvSpPr/>
            <p:nvPr/>
          </p:nvSpPr>
          <p:spPr>
            <a:xfrm>
              <a:off x="5965556" y="3012363"/>
              <a:ext cx="10613" cy="15492"/>
            </a:xfrm>
            <a:custGeom>
              <a:avLst/>
              <a:gdLst/>
              <a:ahLst/>
              <a:cxnLst/>
              <a:rect l="l" t="t" r="r" b="b"/>
              <a:pathLst>
                <a:path w="335" h="489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322"/>
                  </a:lnTo>
                  <a:cubicBezTo>
                    <a:pt x="1" y="417"/>
                    <a:pt x="84" y="489"/>
                    <a:pt x="168" y="489"/>
                  </a:cubicBezTo>
                  <a:cubicBezTo>
                    <a:pt x="251" y="489"/>
                    <a:pt x="334" y="417"/>
                    <a:pt x="334" y="322"/>
                  </a:cubicBezTo>
                  <a:lnTo>
                    <a:pt x="334" y="167"/>
                  </a:lnTo>
                  <a:cubicBezTo>
                    <a:pt x="334" y="60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760;p74">
              <a:extLst>
                <a:ext uri="{FF2B5EF4-FFF2-40B4-BE49-F238E27FC236}">
                  <a16:creationId xmlns:a16="http://schemas.microsoft.com/office/drawing/2014/main" id="{A3373479-8E47-4A5E-AED1-ED2A84576063}"/>
                </a:ext>
              </a:extLst>
            </p:cNvPr>
            <p:cNvSpPr/>
            <p:nvPr/>
          </p:nvSpPr>
          <p:spPr>
            <a:xfrm>
              <a:off x="5933116" y="3206625"/>
              <a:ext cx="10613" cy="10201"/>
            </a:xfrm>
            <a:custGeom>
              <a:avLst/>
              <a:gdLst/>
              <a:ahLst/>
              <a:cxnLst/>
              <a:rect l="l" t="t" r="r" b="b"/>
              <a:pathLst>
                <a:path w="335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cubicBezTo>
                    <a:pt x="251" y="322"/>
                    <a:pt x="334" y="250"/>
                    <a:pt x="334" y="167"/>
                  </a:cubicBez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2"/>
          <p:cNvSpPr txBox="1">
            <a:spLocks noGrp="1"/>
          </p:cNvSpPr>
          <p:nvPr>
            <p:ph type="title"/>
          </p:nvPr>
        </p:nvSpPr>
        <p:spPr>
          <a:xfrm>
            <a:off x="935535" y="123961"/>
            <a:ext cx="5195400" cy="52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Кейс 03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597B5B-E581-4473-BF8B-AF99A4542593}"/>
              </a:ext>
            </a:extLst>
          </p:cNvPr>
          <p:cNvSpPr txBox="1"/>
          <p:nvPr/>
        </p:nvSpPr>
        <p:spPr>
          <a:xfrm>
            <a:off x="4280000" y="175580"/>
            <a:ext cx="4712110" cy="1735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Ави 53 года , с умственными ограничениями, остался без поддержки семьи. Отец погиб во время похождения военной службы, ухаживающая за ним всю жизнь мать скончалась.   </a:t>
            </a:r>
            <a:endParaRPr lang="en-IL" sz="11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Ави являлся страстным болельщиком футбольной команды </a:t>
            </a:r>
            <a:r>
              <a:rPr lang="ru-RU" sz="1100" dirty="0" err="1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Хапоэль</a:t>
            </a:r>
            <a:r>
              <a:rPr lang="ru-RU" sz="11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 Тель-Авив, что являлось для него отдушиной.</a:t>
            </a:r>
            <a:endParaRPr lang="en-IL" sz="11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В 2013 году скончалась тетя, которая заботилась о нем после кончины матери. Судом был назначен юридический опекун, ответственный за его безопасность и благополучие.</a:t>
            </a:r>
            <a:endParaRPr lang="en-IL" sz="11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665E5-8C56-4DB5-8536-522933F5DBB5}"/>
              </a:ext>
            </a:extLst>
          </p:cNvPr>
          <p:cNvSpPr txBox="1"/>
          <p:nvPr/>
        </p:nvSpPr>
        <p:spPr>
          <a:xfrm>
            <a:off x="3635477" y="2126702"/>
            <a:ext cx="5434781" cy="276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Действия опекуна: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Выстраивание доверительных отношений с координатором.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Для Ави ежегодно приобретается абонемент на матчи клуба </a:t>
            </a:r>
            <a:r>
              <a:rPr lang="ru-RU" sz="1200" dirty="0" err="1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Хапоэль</a:t>
            </a: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 Тель-Авив. А в 2017 году вместе с сопровождающим Ави организовали поездку в Барселону на матч с участием Месси. 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В марте 2018 года, на 50-й День рождения Ави, была организована встреча с футболистами </a:t>
            </a:r>
            <a:r>
              <a:rPr lang="ru-RU" sz="1200" dirty="0" err="1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Хапоэль</a:t>
            </a: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 Тель-Авив, его специально пригласили на тренировку, где он мог с ними пообщаться и сфотографироваться. Ему сделали специальный подарок – футболку клуба с его именем на спине.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Поддержание самостоятельного проживания.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Помощь в реализации услуг помощи на </a:t>
            </a:r>
            <a:r>
              <a:rPr lang="ru-RU" sz="1200" dirty="0"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дому.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3B281-DB70-46E9-ACB3-93F932AD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90" y="1089660"/>
            <a:ext cx="3253740" cy="2964180"/>
          </a:xfrm>
          <a:prstGeom prst="rect">
            <a:avLst/>
          </a:prstGeom>
        </p:spPr>
      </p:pic>
      <p:cxnSp>
        <p:nvCxnSpPr>
          <p:cNvPr id="24" name="Google Shape;486;p50">
            <a:extLst>
              <a:ext uri="{FF2B5EF4-FFF2-40B4-BE49-F238E27FC236}">
                <a16:creationId xmlns:a16="http://schemas.microsoft.com/office/drawing/2014/main" id="{E16D088A-A100-4952-A412-72E7CAA2CD40}"/>
              </a:ext>
            </a:extLst>
          </p:cNvPr>
          <p:cNvCxnSpPr/>
          <p:nvPr/>
        </p:nvCxnSpPr>
        <p:spPr>
          <a:xfrm>
            <a:off x="1051563" y="71809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title"/>
          </p:nvPr>
        </p:nvSpPr>
        <p:spPr>
          <a:xfrm>
            <a:off x="713225" y="235617"/>
            <a:ext cx="7479504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</a:rPr>
              <a:t>Закон допускает назначение опекуна над взрослым в двух основных ситуациях</a:t>
            </a: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198" name="Google Shape;198;p32"/>
          <p:cNvSpPr txBox="1">
            <a:spLocks noGrp="1"/>
          </p:cNvSpPr>
          <p:nvPr>
            <p:ph type="body" idx="1"/>
          </p:nvPr>
        </p:nvSpPr>
        <p:spPr>
          <a:xfrm>
            <a:off x="713225" y="1243700"/>
            <a:ext cx="7545000" cy="32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ru-RU" sz="500"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Во-первых</a:t>
            </a:r>
            <a:r>
              <a:rPr lang="ru-RU" sz="105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</a:t>
            </a:r>
            <a:r>
              <a:rPr lang="ru-RU" sz="18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когда дело касается взрослого, который "не может постоянно или временно заботиться о своих делах, полностью или частично".</a:t>
            </a:r>
            <a:r>
              <a:rPr lang="ru-RU" sz="12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lang="ru-RU" sz="1050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Во-вторых</a:t>
            </a:r>
            <a:r>
              <a:rPr lang="ru-RU" sz="105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</a:t>
            </a:r>
            <a:r>
              <a:rPr lang="ru-RU" sz="18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когда речь идет об «инвалидности», то есть о тех гражданах, кто «из-за психического расстройства или умственного ограничения» не может заниматься своими делами.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ru-RU" sz="1050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50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99" name="Google Shape;199;p32"/>
          <p:cNvCxnSpPr/>
          <p:nvPr/>
        </p:nvCxnSpPr>
        <p:spPr>
          <a:xfrm>
            <a:off x="819525" y="116938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7"/>
          <p:cNvSpPr/>
          <p:nvPr/>
        </p:nvSpPr>
        <p:spPr>
          <a:xfrm>
            <a:off x="7745800" y="-552450"/>
            <a:ext cx="1512600" cy="592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47"/>
          <p:cNvSpPr txBox="1">
            <a:spLocks noGrp="1"/>
          </p:cNvSpPr>
          <p:nvPr>
            <p:ph type="title"/>
          </p:nvPr>
        </p:nvSpPr>
        <p:spPr>
          <a:xfrm>
            <a:off x="665300" y="453261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Кейс 04</a:t>
            </a:r>
            <a:endParaRPr lang="en-US" dirty="0"/>
          </a:p>
        </p:txBody>
      </p:sp>
      <p:cxnSp>
        <p:nvCxnSpPr>
          <p:cNvPr id="396" name="Google Shape;396;p47"/>
          <p:cNvCxnSpPr/>
          <p:nvPr/>
        </p:nvCxnSpPr>
        <p:spPr>
          <a:xfrm>
            <a:off x="1030838" y="116841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8ED4E38-236E-4BDF-BD17-891C49661A0F}"/>
              </a:ext>
            </a:extLst>
          </p:cNvPr>
          <p:cNvSpPr txBox="1"/>
          <p:nvPr/>
        </p:nvSpPr>
        <p:spPr>
          <a:xfrm>
            <a:off x="118839" y="1303296"/>
            <a:ext cx="4630992" cy="14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Вадим, 50 лет, после многолетнего проживания на улице и алкоголизма был признан Минздравом как пациент, страдающий от когнитивного расстройства. В 2018 году суд назначил ему юридического опекуна в следствии отсутствия близких, которые могут или хотят взять на себя заботу о нем.</a:t>
            </a:r>
            <a:endParaRPr lang="en-IL" sz="14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84290-8CF4-4ED6-9E47-112E39EF2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453" y="104837"/>
            <a:ext cx="3238500" cy="29870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23A9C84-76AD-43DF-BA6A-11BB599CB74F}"/>
              </a:ext>
            </a:extLst>
          </p:cNvPr>
          <p:cNvSpPr txBox="1"/>
          <p:nvPr/>
        </p:nvSpPr>
        <p:spPr>
          <a:xfrm>
            <a:off x="1103679" y="2909349"/>
            <a:ext cx="6714962" cy="216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Действия опекуна: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В первую очередь опекун помог определить Вадима в учреждение длительного ухода. 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В результате продолжительных поисков опекун установил личность матери Софии и выяснил, что она живет в доме </a:t>
            </a:r>
            <a:r>
              <a:rPr lang="ru-RU" sz="1200" dirty="0" err="1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ассистированого</a:t>
            </a: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 проживания для пожилых. При встрече она рассказала координатору, что связь с сыном прервалась много лет назад после того, как Вадим в состоянии опьянения приходил к ней и вымогал деньги. Софья растрогалась, когда узнала, что сын проживает в учреждение длительного ухода. 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Didact Gothic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Опекун организовал встречу матери с сыном. После трогательной встречи они продолжили общение.  </a:t>
            </a:r>
            <a:endParaRPr lang="en-IL" sz="1200" dirty="0">
              <a:effectLst/>
              <a:latin typeface="Didact Gothic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Google Shape;389;p47">
            <a:extLst>
              <a:ext uri="{FF2B5EF4-FFF2-40B4-BE49-F238E27FC236}">
                <a16:creationId xmlns:a16="http://schemas.microsoft.com/office/drawing/2014/main" id="{44936AE4-E7F5-4222-8D14-D2A07B6AED34}"/>
              </a:ext>
            </a:extLst>
          </p:cNvPr>
          <p:cNvSpPr/>
          <p:nvPr/>
        </p:nvSpPr>
        <p:spPr>
          <a:xfrm flipH="1">
            <a:off x="4625755" y="1981395"/>
            <a:ext cx="933881" cy="1064301"/>
          </a:xfrm>
          <a:prstGeom prst="rtTriangle">
            <a:avLst/>
          </a:prstGeom>
          <a:solidFill>
            <a:srgbClr val="848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262D"/>
                </a:solidFill>
              </a:rPr>
              <a:t> </a:t>
            </a:r>
            <a:endParaRPr>
              <a:solidFill>
                <a:srgbClr val="1D26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16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80;p60">
            <a:extLst>
              <a:ext uri="{FF2B5EF4-FFF2-40B4-BE49-F238E27FC236}">
                <a16:creationId xmlns:a16="http://schemas.microsoft.com/office/drawing/2014/main" id="{1B3B2727-293C-4FB5-A5C3-563163CFD5DA}"/>
              </a:ext>
            </a:extLst>
          </p:cNvPr>
          <p:cNvSpPr/>
          <p:nvPr/>
        </p:nvSpPr>
        <p:spPr>
          <a:xfrm>
            <a:off x="820800" y="600150"/>
            <a:ext cx="7502400" cy="3943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81;p60">
            <a:extLst>
              <a:ext uri="{FF2B5EF4-FFF2-40B4-BE49-F238E27FC236}">
                <a16:creationId xmlns:a16="http://schemas.microsoft.com/office/drawing/2014/main" id="{D1B9C3C8-8E62-4DBE-A8C7-A87CC9F0E8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748938"/>
            <a:ext cx="7717500" cy="12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800" dirty="0"/>
              <a:t>Спасибо!</a:t>
            </a:r>
            <a:endParaRPr sz="8800" dirty="0"/>
          </a:p>
        </p:txBody>
      </p:sp>
      <p:sp>
        <p:nvSpPr>
          <p:cNvPr id="5" name="Google Shape;683;p60">
            <a:extLst>
              <a:ext uri="{FF2B5EF4-FFF2-40B4-BE49-F238E27FC236}">
                <a16:creationId xmlns:a16="http://schemas.microsoft.com/office/drawing/2014/main" id="{D715779C-20C1-4697-9627-E4B959C9BAA0}"/>
              </a:ext>
            </a:extLst>
          </p:cNvPr>
          <p:cNvSpPr txBox="1">
            <a:spLocks/>
          </p:cNvSpPr>
          <p:nvPr/>
        </p:nvSpPr>
        <p:spPr>
          <a:xfrm>
            <a:off x="1442229" y="2045538"/>
            <a:ext cx="6259541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dirty="0">
                <a:latin typeface="Didact Gothic" panose="020B0604020202020204" charset="0"/>
              </a:rPr>
              <a:t>Буду рада ответить на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254254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"/>
          <p:cNvSpPr txBox="1">
            <a:spLocks noGrp="1"/>
          </p:cNvSpPr>
          <p:nvPr>
            <p:ph type="subTitle" idx="1"/>
          </p:nvPr>
        </p:nvSpPr>
        <p:spPr>
          <a:xfrm>
            <a:off x="942083" y="2450475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sz="1600" dirty="0">
                <a:latin typeface="Didact Gothic"/>
                <a:ea typeface="Didact Gothic"/>
                <a:cs typeface="Didact Gothic"/>
                <a:sym typeface="Didact Gothic"/>
              </a:rPr>
              <a:t>Граждане с психическими расстройствами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sz="1600" dirty="0">
                <a:latin typeface="Didact Gothic"/>
                <a:ea typeface="Didact Gothic"/>
                <a:cs typeface="Didact Gothic"/>
                <a:sym typeface="Didact Gothic"/>
              </a:rPr>
              <a:t>Граждане с умственными ограничениями</a:t>
            </a:r>
            <a:endParaRPr lang="en-GB" sz="1600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7" name="Google Shape;277;p39"/>
          <p:cNvSpPr txBox="1">
            <a:spLocks noGrp="1"/>
          </p:cNvSpPr>
          <p:nvPr>
            <p:ph type="subTitle" idx="2"/>
          </p:nvPr>
        </p:nvSpPr>
        <p:spPr>
          <a:xfrm>
            <a:off x="4859594" y="2400707"/>
            <a:ext cx="3298079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Didact Gothic"/>
                <a:ea typeface="Didact Gothic"/>
                <a:cs typeface="Didact Gothic"/>
                <a:sym typeface="Didact Gothic"/>
              </a:rPr>
              <a:t>3. Граждане, утратившие способность к принятию решений в связи с диагнозом, повлекшим изменения когнитивного состояния – деменция, инсульт, онкология и т.д.</a:t>
            </a:r>
            <a:endParaRPr lang="en-GB" sz="1600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39"/>
          <p:cNvSpPr txBox="1">
            <a:spLocks noGrp="1"/>
          </p:cNvSpPr>
          <p:nvPr>
            <p:ph type="title"/>
          </p:nvPr>
        </p:nvSpPr>
        <p:spPr>
          <a:xfrm>
            <a:off x="942083" y="1512370"/>
            <a:ext cx="3482231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/>
              <a:t>Неполностью правоспособные</a:t>
            </a:r>
            <a:endParaRPr lang="en-US" sz="3000" dirty="0"/>
          </a:p>
        </p:txBody>
      </p:sp>
      <p:sp>
        <p:nvSpPr>
          <p:cNvPr id="279" name="Google Shape;279;p39"/>
          <p:cNvSpPr txBox="1">
            <a:spLocks noGrp="1"/>
          </p:cNvSpPr>
          <p:nvPr>
            <p:ph type="title" idx="3"/>
          </p:nvPr>
        </p:nvSpPr>
        <p:spPr>
          <a:xfrm>
            <a:off x="5141911" y="1584738"/>
            <a:ext cx="2886754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/>
              <a:t>Беззащитные</a:t>
            </a:r>
            <a:endParaRPr lang="en-US" sz="3000" dirty="0"/>
          </a:p>
        </p:txBody>
      </p:sp>
      <p:cxnSp>
        <p:nvCxnSpPr>
          <p:cNvPr id="280" name="Google Shape;280;p39"/>
          <p:cNvCxnSpPr/>
          <p:nvPr/>
        </p:nvCxnSpPr>
        <p:spPr>
          <a:xfrm>
            <a:off x="2232663" y="2383422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" name="Google Shape;281;p39"/>
          <p:cNvCxnSpPr/>
          <p:nvPr/>
        </p:nvCxnSpPr>
        <p:spPr>
          <a:xfrm>
            <a:off x="6261738" y="2359038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6"/>
          <p:cNvSpPr/>
          <p:nvPr/>
        </p:nvSpPr>
        <p:spPr>
          <a:xfrm>
            <a:off x="3310050" y="1871300"/>
            <a:ext cx="2523900" cy="2024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56"/>
          <p:cNvSpPr/>
          <p:nvPr/>
        </p:nvSpPr>
        <p:spPr>
          <a:xfrm>
            <a:off x="535050" y="1871300"/>
            <a:ext cx="2523900" cy="2024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56"/>
          <p:cNvSpPr/>
          <p:nvPr/>
        </p:nvSpPr>
        <p:spPr>
          <a:xfrm>
            <a:off x="6085050" y="1871300"/>
            <a:ext cx="2523900" cy="2024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56"/>
          <p:cNvSpPr txBox="1">
            <a:spLocks noGrp="1"/>
          </p:cNvSpPr>
          <p:nvPr>
            <p:ph type="title"/>
          </p:nvPr>
        </p:nvSpPr>
        <p:spPr>
          <a:xfrm>
            <a:off x="588299" y="2509909"/>
            <a:ext cx="24174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130,000</a:t>
            </a:r>
            <a:endParaRPr dirty="0"/>
          </a:p>
        </p:txBody>
      </p:sp>
      <p:sp>
        <p:nvSpPr>
          <p:cNvPr id="633" name="Google Shape;633;p56"/>
          <p:cNvSpPr txBox="1">
            <a:spLocks noGrp="1"/>
          </p:cNvSpPr>
          <p:nvPr>
            <p:ph type="subTitle" idx="1"/>
          </p:nvPr>
        </p:nvSpPr>
        <p:spPr>
          <a:xfrm>
            <a:off x="653699" y="3064975"/>
            <a:ext cx="228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 ведомстве министерства здравоохранения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sp>
        <p:nvSpPr>
          <p:cNvPr id="634" name="Google Shape;634;p56"/>
          <p:cNvSpPr txBox="1">
            <a:spLocks noGrp="1"/>
          </p:cNvSpPr>
          <p:nvPr>
            <p:ph type="subTitle" idx="2"/>
          </p:nvPr>
        </p:nvSpPr>
        <p:spPr>
          <a:xfrm>
            <a:off x="3439674" y="3064975"/>
            <a:ext cx="228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 ведомстве социальной опеки</a:t>
            </a:r>
            <a:endParaRPr lang="en-US" dirty="0"/>
          </a:p>
        </p:txBody>
      </p:sp>
      <p:sp>
        <p:nvSpPr>
          <p:cNvPr id="635" name="Google Shape;635;p56"/>
          <p:cNvSpPr txBox="1">
            <a:spLocks noGrp="1"/>
          </p:cNvSpPr>
          <p:nvPr>
            <p:ph type="subTitle" idx="3"/>
          </p:nvPr>
        </p:nvSpPr>
        <p:spPr>
          <a:xfrm>
            <a:off x="6203701" y="3064975"/>
            <a:ext cx="2286600" cy="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Поликлиники, больницы, учреждения долговременного ухода</a:t>
            </a:r>
            <a:endParaRPr lang="en-US" dirty="0"/>
          </a:p>
        </p:txBody>
      </p:sp>
      <p:sp>
        <p:nvSpPr>
          <p:cNvPr id="636" name="Google Shape;636;p56"/>
          <p:cNvSpPr txBox="1">
            <a:spLocks noGrp="1"/>
          </p:cNvSpPr>
          <p:nvPr>
            <p:ph type="title" idx="4"/>
          </p:nvPr>
        </p:nvSpPr>
        <p:spPr>
          <a:xfrm>
            <a:off x="3363300" y="2509909"/>
            <a:ext cx="24174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40</a:t>
            </a:r>
            <a:r>
              <a:rPr lang="en-US" dirty="0"/>
              <a:t>,000</a:t>
            </a:r>
            <a:r>
              <a:rPr lang="en" dirty="0"/>
              <a:t> </a:t>
            </a:r>
            <a:endParaRPr dirty="0"/>
          </a:p>
        </p:txBody>
      </p:sp>
      <p:sp>
        <p:nvSpPr>
          <p:cNvPr id="637" name="Google Shape;637;p56"/>
          <p:cNvSpPr txBox="1">
            <a:spLocks noGrp="1"/>
          </p:cNvSpPr>
          <p:nvPr>
            <p:ph type="title" idx="5"/>
          </p:nvPr>
        </p:nvSpPr>
        <p:spPr>
          <a:xfrm>
            <a:off x="6138301" y="2509909"/>
            <a:ext cx="24174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Динамика</a:t>
            </a:r>
            <a:endParaRPr lang="en" sz="3200" dirty="0"/>
          </a:p>
        </p:txBody>
      </p:sp>
      <p:sp>
        <p:nvSpPr>
          <p:cNvPr id="638" name="Google Shape;638;p56"/>
          <p:cNvSpPr txBox="1">
            <a:spLocks noGrp="1"/>
          </p:cNvSpPr>
          <p:nvPr>
            <p:ph type="title" idx="6"/>
          </p:nvPr>
        </p:nvSpPr>
        <p:spPr>
          <a:xfrm>
            <a:off x="1024021" y="379501"/>
            <a:ext cx="7095958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Немного цифр по каждой из групп</a:t>
            </a:r>
            <a:endParaRPr lang="en-US" dirty="0"/>
          </a:p>
        </p:txBody>
      </p:sp>
      <p:cxnSp>
        <p:nvCxnSpPr>
          <p:cNvPr id="639" name="Google Shape;639;p56"/>
          <p:cNvCxnSpPr/>
          <p:nvPr/>
        </p:nvCxnSpPr>
        <p:spPr>
          <a:xfrm>
            <a:off x="4251963" y="116841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633;p56">
            <a:extLst>
              <a:ext uri="{FF2B5EF4-FFF2-40B4-BE49-F238E27FC236}">
                <a16:creationId xmlns:a16="http://schemas.microsoft.com/office/drawing/2014/main" id="{74AEED89-3BEB-445A-A8C9-B75C238C2142}"/>
              </a:ext>
            </a:extLst>
          </p:cNvPr>
          <p:cNvSpPr txBox="1">
            <a:spLocks/>
          </p:cNvSpPr>
          <p:nvPr/>
        </p:nvSpPr>
        <p:spPr>
          <a:xfrm>
            <a:off x="535049" y="1959522"/>
            <a:ext cx="25239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ru-RU" dirty="0"/>
              <a:t>Психические расстройства</a:t>
            </a:r>
          </a:p>
        </p:txBody>
      </p:sp>
      <p:sp>
        <p:nvSpPr>
          <p:cNvPr id="16" name="Google Shape;633;p56">
            <a:extLst>
              <a:ext uri="{FF2B5EF4-FFF2-40B4-BE49-F238E27FC236}">
                <a16:creationId xmlns:a16="http://schemas.microsoft.com/office/drawing/2014/main" id="{4AA6B809-67F6-4A46-9694-1EEA667A8529}"/>
              </a:ext>
            </a:extLst>
          </p:cNvPr>
          <p:cNvSpPr txBox="1">
            <a:spLocks/>
          </p:cNvSpPr>
          <p:nvPr/>
        </p:nvSpPr>
        <p:spPr>
          <a:xfrm>
            <a:off x="3310049" y="1959522"/>
            <a:ext cx="25239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ru-RU" dirty="0"/>
              <a:t>Умственные ограничения</a:t>
            </a:r>
          </a:p>
        </p:txBody>
      </p:sp>
      <p:sp>
        <p:nvSpPr>
          <p:cNvPr id="17" name="Google Shape;635;p56">
            <a:extLst>
              <a:ext uri="{FF2B5EF4-FFF2-40B4-BE49-F238E27FC236}">
                <a16:creationId xmlns:a16="http://schemas.microsoft.com/office/drawing/2014/main" id="{B8E43EFB-098D-4621-A492-76A55C0004BD}"/>
              </a:ext>
            </a:extLst>
          </p:cNvPr>
          <p:cNvSpPr txBox="1">
            <a:spLocks/>
          </p:cNvSpPr>
          <p:nvPr/>
        </p:nvSpPr>
        <p:spPr>
          <a:xfrm>
            <a:off x="6226815" y="1840872"/>
            <a:ext cx="22866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ru-RU" dirty="0"/>
              <a:t>Утратившие способность к принятию решений в связи с диагнозом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E5DB">
              <a:alpha val="62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304" name="Google Shape;304;p42"/>
          <p:cNvSpPr txBox="1">
            <a:spLocks noGrp="1"/>
          </p:cNvSpPr>
          <p:nvPr>
            <p:ph type="title"/>
          </p:nvPr>
        </p:nvSpPr>
        <p:spPr>
          <a:xfrm>
            <a:off x="1819882" y="1012000"/>
            <a:ext cx="5371500" cy="14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Специфика социальной работы в отношении каждой из указанных групп</a:t>
            </a:r>
            <a:endParaRPr lang="en-GB" dirty="0"/>
          </a:p>
        </p:txBody>
      </p:sp>
      <p:sp>
        <p:nvSpPr>
          <p:cNvPr id="305" name="Google Shape;305;p42"/>
          <p:cNvSpPr/>
          <p:nvPr/>
        </p:nvSpPr>
        <p:spPr>
          <a:xfrm>
            <a:off x="447600" y="448000"/>
            <a:ext cx="8248800" cy="4400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61"/>
          <p:cNvSpPr txBox="1">
            <a:spLocks noGrp="1"/>
          </p:cNvSpPr>
          <p:nvPr>
            <p:ph type="body" idx="1"/>
          </p:nvPr>
        </p:nvSpPr>
        <p:spPr>
          <a:xfrm>
            <a:off x="713225" y="1243700"/>
            <a:ext cx="7545000" cy="32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508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●"/>
            </a:pPr>
            <a:endParaRPr lang="ru-RU" sz="1600" dirty="0">
              <a:solidFill>
                <a:schemeClr val="hlink"/>
              </a:solidFill>
              <a:uFill>
                <a:noFill/>
              </a:uFill>
              <a:hlinkClick r:id="rId3"/>
            </a:endParaRPr>
          </a:p>
          <a:p>
            <a:pPr marL="139700" marR="50800" lvl="0" indent="0" algn="l" rtl="0"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600" b="1" u="sng" dirty="0">
                <a:solidFill>
                  <a:schemeClr val="hlink"/>
                </a:solidFill>
                <a:uFill>
                  <a:noFill/>
                </a:uFill>
                <a:hlinkClick r:id="rId3"/>
              </a:rPr>
              <a:t>Комиссия по диагностике и определению объёма услуг </a:t>
            </a:r>
          </a:p>
          <a:p>
            <a:pPr marL="457200" marR="508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●"/>
            </a:pPr>
            <a:endParaRPr lang="ru-RU" sz="1600" dirty="0">
              <a:solidFill>
                <a:schemeClr val="hlink"/>
              </a:solidFill>
              <a:uFill>
                <a:noFill/>
              </a:uFill>
              <a:hlinkClick r:id="rId3"/>
            </a:endParaRPr>
          </a:p>
          <a:p>
            <a:pPr marL="139700" marR="50800" lvl="0" indent="0" algn="l" rtl="0"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1. Обращение в комиссию от психологических служб, районных отделений по развитию ребенка, больниц, министерства образования</a:t>
            </a:r>
          </a:p>
          <a:p>
            <a:pPr marL="139700" marR="50800" lvl="0" indent="0" algn="l" rtl="0"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2. Обработка информации и рассмотрение просьбы профильным социальным координатором</a:t>
            </a:r>
          </a:p>
          <a:p>
            <a:pPr marL="139700" marR="50800" lvl="0" indent="0" algn="l" rtl="0"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3. Комиссия в составе социального координатора, специализирующегося врача, психиатра, психолога и педагога. </a:t>
            </a:r>
          </a:p>
          <a:p>
            <a:pPr marL="139700" marR="50800" lvl="0" indent="0" algn="l" rtl="0"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4. Решение о наличии умственных ограничений - да/ нет</a:t>
            </a:r>
          </a:p>
          <a:p>
            <a:pPr marL="139700" marR="50800" lvl="0" indent="0" algn="l" rtl="0"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5. Да – решение по объему корзины предоставляемых услуг </a:t>
            </a:r>
          </a:p>
          <a:p>
            <a:pPr marL="139700" marR="50800" lvl="0" indent="0" algn="l" rtl="0"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600" dirty="0">
                <a:solidFill>
                  <a:schemeClr val="hlink"/>
                </a:solidFill>
                <a:uFill>
                  <a:noFill/>
                </a:uFill>
              </a:rPr>
              <a:t>6. Услуги</a:t>
            </a:r>
          </a:p>
        </p:txBody>
      </p:sp>
      <p:sp>
        <p:nvSpPr>
          <p:cNvPr id="701" name="Google Shape;701;p61"/>
          <p:cNvSpPr txBox="1">
            <a:spLocks noGrp="1"/>
          </p:cNvSpPr>
          <p:nvPr>
            <p:ph type="title"/>
          </p:nvPr>
        </p:nvSpPr>
        <p:spPr>
          <a:xfrm>
            <a:off x="713225" y="530584"/>
            <a:ext cx="7848214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Умственные ограничения – Соц. опека</a:t>
            </a:r>
            <a:endParaRPr lang="en-US" dirty="0"/>
          </a:p>
        </p:txBody>
      </p:sp>
      <p:cxnSp>
        <p:nvCxnSpPr>
          <p:cNvPr id="702" name="Google Shape;702;p61"/>
          <p:cNvCxnSpPr/>
          <p:nvPr/>
        </p:nvCxnSpPr>
        <p:spPr>
          <a:xfrm>
            <a:off x="825344" y="120651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9"/>
          <p:cNvSpPr/>
          <p:nvPr/>
        </p:nvSpPr>
        <p:spPr>
          <a:xfrm rot="5400000">
            <a:off x="7065600" y="3151025"/>
            <a:ext cx="726900" cy="358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450" name="Google Shape;450;p49"/>
          <p:cNvSpPr/>
          <p:nvPr/>
        </p:nvSpPr>
        <p:spPr>
          <a:xfrm>
            <a:off x="296150" y="-282525"/>
            <a:ext cx="9506100" cy="5221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9"/>
          <p:cNvSpPr txBox="1">
            <a:spLocks noGrp="1"/>
          </p:cNvSpPr>
          <p:nvPr>
            <p:ph type="title" idx="15"/>
          </p:nvPr>
        </p:nvSpPr>
        <p:spPr>
          <a:xfrm>
            <a:off x="1974299" y="133909"/>
            <a:ext cx="5680113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hlink"/>
                </a:solidFill>
                <a:uFill>
                  <a:noFill/>
                </a:uFill>
              </a:rPr>
              <a:t>Перечень услуг - </a:t>
            </a:r>
            <a:r>
              <a:rPr lang="ru-RU" sz="2800" dirty="0"/>
              <a:t>Соц. опека</a:t>
            </a:r>
            <a:endParaRPr sz="2800" dirty="0"/>
          </a:p>
        </p:txBody>
      </p:sp>
      <p:cxnSp>
        <p:nvCxnSpPr>
          <p:cNvPr id="464" name="Google Shape;464;p49"/>
          <p:cNvCxnSpPr/>
          <p:nvPr/>
        </p:nvCxnSpPr>
        <p:spPr>
          <a:xfrm>
            <a:off x="4248450" y="689098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91CFAFD-F3C9-47FF-9375-C70562CBB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01108"/>
              </p:ext>
            </p:extLst>
          </p:nvPr>
        </p:nvGraphicFramePr>
        <p:xfrm>
          <a:off x="486696" y="855794"/>
          <a:ext cx="8361154" cy="3779520"/>
        </p:xfrm>
        <a:graphic>
          <a:graphicData uri="http://schemas.openxmlformats.org/drawingml/2006/table">
            <a:tbl>
              <a:tblPr firstRow="1" bandRow="1">
                <a:tableStyleId>{67288504-3BC0-48C1-B0BA-AC9CB1B25200}</a:tableStyleId>
              </a:tblPr>
              <a:tblGrid>
                <a:gridCol w="4289568">
                  <a:extLst>
                    <a:ext uri="{9D8B030D-6E8A-4147-A177-3AD203B41FA5}">
                      <a16:colId xmlns:a16="http://schemas.microsoft.com/office/drawing/2014/main" val="165161976"/>
                    </a:ext>
                  </a:extLst>
                </a:gridCol>
                <a:gridCol w="4071586">
                  <a:extLst>
                    <a:ext uri="{9D8B030D-6E8A-4147-A177-3AD203B41FA5}">
                      <a16:colId xmlns:a16="http://schemas.microsoft.com/office/drawing/2014/main" val="14392769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Prata" panose="020B0604020202020204" charset="0"/>
                        </a:rPr>
                        <a:t>Образование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latin typeface="Prata" panose="020B0604020202020204" charset="0"/>
                          <a:cs typeface="Arial"/>
                          <a:sym typeface="Arial"/>
                        </a:rPr>
                        <a:t>Проживание и трудоустройство</a:t>
                      </a:r>
                      <a:endParaRPr lang="en-IL" sz="1600" b="0" i="0" u="none" strike="noStrike" cap="none" dirty="0">
                        <a:solidFill>
                          <a:srgbClr val="000000"/>
                        </a:solidFill>
                        <a:latin typeface="Prata" panose="020B0604020202020204" charset="0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778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Центр по содействию в развитии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Помощь на дому профильным сопровождающим педагогом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---</a:t>
                      </a:r>
                      <a:endParaRPr lang="en-IL" sz="1200" b="0" i="0" u="none" strike="noStrike" cap="none" dirty="0">
                        <a:solidFill>
                          <a:srgbClr val="000000"/>
                        </a:solidFill>
                        <a:latin typeface="Didact Gothic" panose="020B060402020202020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Направление в интеграционные детские сады специализированные детские сады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Центры дневного прибывания (тяжелая форма умственных ограничений)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---</a:t>
                      </a:r>
                      <a:endParaRPr lang="en-IL" sz="1200" b="0" i="0" u="none" strike="noStrike" cap="none" dirty="0">
                        <a:solidFill>
                          <a:srgbClr val="000000"/>
                        </a:solidFill>
                        <a:latin typeface="Didact Gothic" panose="020B060402020202020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Направление в интеграционные учебные классы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---</a:t>
                      </a:r>
                      <a:endParaRPr lang="en-IL" sz="1200" b="0" i="0" u="none" strike="noStrike" cap="none" dirty="0">
                        <a:solidFill>
                          <a:srgbClr val="000000"/>
                        </a:solidFill>
                        <a:latin typeface="Didact Gothic" panose="020B060402020202020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Терапевтические классы в школах общего образования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---</a:t>
                      </a:r>
                      <a:endParaRPr lang="en-IL" sz="1200" b="0" i="0" u="none" strike="noStrike" cap="none" dirty="0">
                        <a:solidFill>
                          <a:srgbClr val="000000"/>
                        </a:solidFill>
                        <a:latin typeface="Didact Gothic" panose="020B060402020202020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Школы для детей с особыми нуждами – акцент не на обучение, а на поддержку, социализацию, </a:t>
                      </a:r>
                      <a:r>
                        <a:rPr lang="ru-RU" sz="1200" b="0" i="0" u="none" strike="noStrike" cap="none" dirty="0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развитие</a:t>
                      </a: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 навыков и т.д.</a:t>
                      </a:r>
                      <a:endParaRPr lang="en-IL" sz="1200" b="0" i="0" u="none" strike="noStrike" cap="none" dirty="0">
                        <a:solidFill>
                          <a:srgbClr val="000000"/>
                        </a:solidFill>
                        <a:latin typeface="Didact Gothic" panose="020B060402020202020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IL" sz="1200" b="0" i="0" u="none" strike="noStrike" cap="none" dirty="0">
                        <a:solidFill>
                          <a:srgbClr val="000000"/>
                        </a:solidFill>
                        <a:latin typeface="Didact Gothic" panose="020B060402020202020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Адаптационные квартиры (для тех, кто в дальнейшем планирует проживать самостоятельно)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Дома группового проживания (для детей школьного возраста, в отношении которых специалисты рекомендовали не проживать в существующей семье)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Специализированные квартиры для 2-6 человек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Специализированные дома (хостелы) для 12-24 человек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Краткосрочное содержание (передышка для семьи)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Специализированные центры проживания (для детей и взрослых с тяжелой формой умственных </a:t>
                      </a: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ea typeface="Arial"/>
                          <a:cs typeface="Arial"/>
                          <a:sym typeface="Arial"/>
                        </a:rPr>
                        <a:t>ограничений</a:t>
                      </a: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)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---</a:t>
                      </a:r>
                    </a:p>
                    <a:p>
                      <a:pPr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latin typeface="Didact Gothic" panose="020B0604020202020204" charset="0"/>
                          <a:cs typeface="Arial"/>
                          <a:sym typeface="Arial"/>
                        </a:rPr>
                        <a:t>Центры специализированного трудоустройства</a:t>
                      </a:r>
                    </a:p>
                    <a:p>
                      <a:endParaRPr lang="en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07536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61"/>
          <p:cNvSpPr txBox="1">
            <a:spLocks noGrp="1"/>
          </p:cNvSpPr>
          <p:nvPr>
            <p:ph type="body" idx="1"/>
          </p:nvPr>
        </p:nvSpPr>
        <p:spPr>
          <a:xfrm>
            <a:off x="713225" y="1243700"/>
            <a:ext cx="7545000" cy="32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508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ru-RU" sz="1700" dirty="0">
              <a:solidFill>
                <a:schemeClr val="hlink"/>
              </a:solidFill>
              <a:uFill>
                <a:noFill/>
              </a:uFill>
              <a:hlinkClick r:id="rId3"/>
            </a:endParaRPr>
          </a:p>
          <a:p>
            <a:pPr marL="13970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700" b="1" u="sng" dirty="0">
                <a:solidFill>
                  <a:schemeClr val="hlink"/>
                </a:solidFill>
                <a:uFill>
                  <a:noFill/>
                </a:uFill>
                <a:hlinkClick r:id="rId3"/>
              </a:rPr>
              <a:t>Комиссия по диагностике и определению объёма услуг </a:t>
            </a:r>
          </a:p>
          <a:p>
            <a:pPr marL="457200" marR="508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ru-RU" sz="1700" dirty="0">
              <a:solidFill>
                <a:schemeClr val="hlink"/>
              </a:solidFill>
              <a:uFill>
                <a:noFill/>
              </a:uFill>
              <a:hlinkClick r:id="rId3"/>
            </a:endParaRPr>
          </a:p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700" dirty="0">
                <a:solidFill>
                  <a:schemeClr val="hlink"/>
                </a:solidFill>
                <a:uFill>
                  <a:noFill/>
                </a:uFill>
              </a:rPr>
              <a:t>1. Обращение в комиссию от больничных касс, психиатрических больниц, психологических служб, локальных служб социального обеспечения, реабилитационных центров, частных сопровождающих терапевтов.</a:t>
            </a:r>
          </a:p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700" dirty="0">
                <a:solidFill>
                  <a:schemeClr val="hlink"/>
                </a:solidFill>
                <a:uFill>
                  <a:noFill/>
                </a:uFill>
              </a:rPr>
              <a:t>2. Обработка информации и рассмотрение просьбы профильным социальным координатором</a:t>
            </a:r>
          </a:p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700" dirty="0">
                <a:solidFill>
                  <a:schemeClr val="hlink"/>
                </a:solidFill>
                <a:uFill>
                  <a:noFill/>
                </a:uFill>
              </a:rPr>
              <a:t>3. Комиссия в составе социального координатора, психиатра и психолога. </a:t>
            </a:r>
          </a:p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700" dirty="0">
                <a:solidFill>
                  <a:schemeClr val="hlink"/>
                </a:solidFill>
                <a:uFill>
                  <a:noFill/>
                </a:uFill>
              </a:rPr>
              <a:t>5. Решение о корзине предоставляемых услуг </a:t>
            </a:r>
          </a:p>
          <a:p>
            <a:pPr marL="139700" marR="508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1700" dirty="0">
                <a:solidFill>
                  <a:schemeClr val="hlink"/>
                </a:solidFill>
                <a:uFill>
                  <a:noFill/>
                </a:uFill>
              </a:rPr>
              <a:t>6. Услуги</a:t>
            </a:r>
          </a:p>
        </p:txBody>
      </p:sp>
      <p:sp>
        <p:nvSpPr>
          <p:cNvPr id="701" name="Google Shape;701;p61"/>
          <p:cNvSpPr txBox="1">
            <a:spLocks noGrp="1"/>
          </p:cNvSpPr>
          <p:nvPr>
            <p:ph type="title"/>
          </p:nvPr>
        </p:nvSpPr>
        <p:spPr>
          <a:xfrm>
            <a:off x="713225" y="530584"/>
            <a:ext cx="815793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Психические расстройства – Минздрав</a:t>
            </a:r>
            <a:endParaRPr lang="en-US" dirty="0"/>
          </a:p>
        </p:txBody>
      </p:sp>
      <p:cxnSp>
        <p:nvCxnSpPr>
          <p:cNvPr id="702" name="Google Shape;702;p61"/>
          <p:cNvCxnSpPr/>
          <p:nvPr/>
        </p:nvCxnSpPr>
        <p:spPr>
          <a:xfrm>
            <a:off x="825344" y="120651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40813112"/>
      </p:ext>
    </p:extLst>
  </p:cSld>
  <p:clrMapOvr>
    <a:masterClrMapping/>
  </p:clrMapOvr>
</p:sld>
</file>

<file path=ppt/theme/theme1.xml><?xml version="1.0" encoding="utf-8"?>
<a:theme xmlns:a="http://schemas.openxmlformats.org/drawingml/2006/main" name="Annual Review Pitch Deck by Slidesgo">
  <a:themeElements>
    <a:clrScheme name="Simple Light">
      <a:dk1>
        <a:srgbClr val="252525"/>
      </a:dk1>
      <a:lt1>
        <a:srgbClr val="F5F6F1"/>
      </a:lt1>
      <a:dk2>
        <a:srgbClr val="E5E5DB"/>
      </a:dk2>
      <a:lt2>
        <a:srgbClr val="C7C0B5"/>
      </a:lt2>
      <a:accent1>
        <a:srgbClr val="B9B5AA"/>
      </a:accent1>
      <a:accent2>
        <a:srgbClr val="84827B"/>
      </a:accent2>
      <a:accent3>
        <a:srgbClr val="EBE4E0"/>
      </a:accent3>
      <a:accent4>
        <a:srgbClr val="FFFFFF"/>
      </a:accent4>
      <a:accent5>
        <a:srgbClr val="FFFFFF"/>
      </a:accent5>
      <a:accent6>
        <a:srgbClr val="FFFFFF"/>
      </a:accent6>
      <a:hlink>
        <a:srgbClr val="2525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2012</Words>
  <Application>Microsoft Office PowerPoint</Application>
  <PresentationFormat>On-screen Show (16:9)</PresentationFormat>
  <Paragraphs>247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Prata</vt:lpstr>
      <vt:lpstr>Montserrat</vt:lpstr>
      <vt:lpstr>Arial</vt:lpstr>
      <vt:lpstr>Didact Gothic</vt:lpstr>
      <vt:lpstr>Annual Review Pitch Deck by Slidesgo</vt:lpstr>
      <vt:lpstr>Как устроена опека в Израиле</vt:lpstr>
      <vt:lpstr>Содержание</vt:lpstr>
      <vt:lpstr>Закон допускает назначение опекуна над взрослым в двух основных ситуациях</vt:lpstr>
      <vt:lpstr>Неполностью правоспособные</vt:lpstr>
      <vt:lpstr>130,000</vt:lpstr>
      <vt:lpstr>Специфика социальной работы в отношении каждой из указанных групп</vt:lpstr>
      <vt:lpstr>Умственные ограничения – Соц. опека</vt:lpstr>
      <vt:lpstr>Перечень услуг - Соц. опека</vt:lpstr>
      <vt:lpstr>Психические расстройства – Минздрав</vt:lpstr>
      <vt:lpstr>Перечень услуг - Минздрав</vt:lpstr>
      <vt:lpstr>Кейс менеджер</vt:lpstr>
      <vt:lpstr>Опека</vt:lpstr>
      <vt:lpstr>В апреле 2016 были приняты важные поправки в закон об опеке </vt:lpstr>
      <vt:lpstr>Содействующий в принятии решений</vt:lpstr>
      <vt:lpstr>«Получатель пособия»</vt:lpstr>
      <vt:lpstr>Отложенная доверенность</vt:lpstr>
      <vt:lpstr>Медицинская</vt:lpstr>
      <vt:lpstr>Ограничение прав опекуна по финансовым вопросам</vt:lpstr>
      <vt:lpstr>Процедура назначения опекуна</vt:lpstr>
      <vt:lpstr>PowerPoint Presentation</vt:lpstr>
      <vt:lpstr>Порядка 50,000 людей под опекой</vt:lpstr>
      <vt:lpstr>Обязательный перечень услуг предоставляемых юридическим опекуном </vt:lpstr>
      <vt:lpstr>Оплата услуг юридического лица</vt:lpstr>
      <vt:lpstr>Перспектива работы общественных организаций, продвигающих изменения в сфере опеки</vt:lpstr>
      <vt:lpstr>Контроль и регуляция</vt:lpstr>
      <vt:lpstr>Обязательства по отчетности опекуна в финансовых вопросах</vt:lpstr>
      <vt:lpstr>Кейс 01</vt:lpstr>
      <vt:lpstr>Кейс 02</vt:lpstr>
      <vt:lpstr>Кейс 03</vt:lpstr>
      <vt:lpstr>Кейс 04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Review Pitch Deck</dc:title>
  <dc:creator>Kseniya Zar</dc:creator>
  <cp:lastModifiedBy>kseni</cp:lastModifiedBy>
  <cp:revision>58</cp:revision>
  <dcterms:modified xsi:type="dcterms:W3CDTF">2021-01-20T18:55:50Z</dcterms:modified>
</cp:coreProperties>
</file>