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05" r:id="rId2"/>
    <p:sldId id="295" r:id="rId3"/>
    <p:sldId id="307" r:id="rId4"/>
    <p:sldId id="308" r:id="rId5"/>
    <p:sldId id="314" r:id="rId6"/>
    <p:sldId id="309" r:id="rId7"/>
    <p:sldId id="310" r:id="rId8"/>
    <p:sldId id="311" r:id="rId9"/>
    <p:sldId id="312" r:id="rId10"/>
    <p:sldId id="313" r:id="rId11"/>
    <p:sldId id="315" r:id="rId12"/>
    <p:sldId id="316" r:id="rId13"/>
    <p:sldId id="317" r:id="rId14"/>
    <p:sldId id="318" r:id="rId15"/>
    <p:sldId id="319" r:id="rId16"/>
    <p:sldId id="306" r:id="rId17"/>
    <p:sldId id="303" r:id="rId18"/>
    <p:sldId id="273" r:id="rId19"/>
  </p:sldIdLst>
  <p:sldSz cx="7620000" cy="5715000"/>
  <p:notesSz cx="9872663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96" userDrawn="1">
          <p15:clr>
            <a:srgbClr val="A4A3A4"/>
          </p15:clr>
        </p15:guide>
        <p15:guide id="2" pos="51" userDrawn="1">
          <p15:clr>
            <a:srgbClr val="A4A3A4"/>
          </p15:clr>
        </p15:guide>
        <p15:guide id="3" pos="2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3066"/>
    <a:srgbClr val="FFFFFF"/>
    <a:srgbClr val="B20433"/>
    <a:srgbClr val="BA0C2F"/>
    <a:srgbClr val="0A4792"/>
    <a:srgbClr val="96D2EC"/>
    <a:srgbClr val="FAA9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739"/>
    <p:restoredTop sz="89217" autoAdjust="0"/>
  </p:normalViewPr>
  <p:slideViewPr>
    <p:cSldViewPr snapToGrid="0" snapToObjects="1">
      <p:cViewPr varScale="1">
        <p:scale>
          <a:sx n="63" d="100"/>
          <a:sy n="63" d="100"/>
        </p:scale>
        <p:origin x="65" y="476"/>
      </p:cViewPr>
      <p:guideLst>
        <p:guide orient="horz" pos="896"/>
        <p:guide pos="51"/>
        <p:guide pos="2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92224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6842A6-5542-0E4E-8D28-B592F5441B15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92224" y="6456612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91A08F-8828-2D46-8F68-6FA95C9A6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3312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2224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62D80F-9761-5544-9249-136BD4BBD36A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36913" y="509588"/>
            <a:ext cx="3398837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7267" y="3228896"/>
            <a:ext cx="789813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2224" y="6456612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D57A72-8EC7-2040-A5B7-2DD2639D5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3943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3678" y="468253"/>
            <a:ext cx="3440061" cy="2883349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4787" y="1908175"/>
            <a:ext cx="3165100" cy="1307962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000" b="1" i="0" baseline="0">
                <a:solidFill>
                  <a:srgbClr val="BA0C2F"/>
                </a:solidFill>
                <a:latin typeface="Pribambas"/>
              </a:defRPr>
            </a:lvl1pPr>
          </a:lstStyle>
          <a:p>
            <a:r>
              <a:rPr lang="en-GB" dirty="0"/>
              <a:t>Click to edit Master title style here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74787" y="3589867"/>
            <a:ext cx="3165099" cy="575734"/>
          </a:xfrm>
        </p:spPr>
        <p:txBody>
          <a:bodyPr anchor="t">
            <a:noAutofit/>
          </a:bodyPr>
          <a:lstStyle>
            <a:lvl1pPr marL="0" indent="0" algn="l">
              <a:buNone/>
              <a:defRPr sz="2000" b="1">
                <a:solidFill>
                  <a:schemeClr val="tx1"/>
                </a:solidFill>
                <a:latin typeface="Pribambas"/>
                <a:cs typeface="Pribambas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218" y="705881"/>
            <a:ext cx="1102920" cy="48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212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page">
    <p:bg>
      <p:bgPr>
        <a:solidFill>
          <a:srgbClr val="BA0C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>
          <a:xfrm>
            <a:off x="452438" y="2060559"/>
            <a:ext cx="6658240" cy="1817161"/>
          </a:xfrm>
          <a:prstGeom prst="rect">
            <a:avLst/>
          </a:prstGeom>
        </p:spPr>
        <p:txBody>
          <a:bodyPr vert="horz" lIns="76200" tIns="38100" rIns="76200" bIns="3810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BA0C2F"/>
                </a:solidFill>
                <a:latin typeface="Pribambas"/>
                <a:ea typeface="+mj-ea"/>
                <a:cs typeface="Pribambas"/>
              </a:defRPr>
            </a:lvl1pPr>
          </a:lstStyle>
          <a:p>
            <a:pPr algn="ctr"/>
            <a:r>
              <a:rPr lang="ru-RU" sz="4500" dirty="0">
                <a:solidFill>
                  <a:schemeClr val="bg1"/>
                </a:solidFill>
              </a:rPr>
              <a:t>Спасибо</a:t>
            </a:r>
            <a:endParaRPr lang="en-US" sz="4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28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2FDE8084-00FE-1E44-9A61-5C59824EDC8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5086351" y="5194459"/>
            <a:ext cx="923824" cy="3935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uk-UA" sz="100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defRPr>
            </a:lvl1pPr>
          </a:lstStyle>
          <a:p>
            <a:fld id="{55B59471-CF7E-204D-A28A-D6A4D093AA6B}" type="slidenum">
              <a:rPr lang="uk-UA" smtClean="0"/>
              <a:pPr/>
              <a:t>‹#›</a:t>
            </a:fld>
            <a:endParaRPr lang="uk-UA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ADD689A-1AE9-214F-BD02-379342F1BF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049" y="5105136"/>
            <a:ext cx="1316339" cy="48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709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6C1ACB9-F15C-AE4E-B1B4-BE44BA34D6F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5086351" y="5194459"/>
            <a:ext cx="923824" cy="3935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uk-UA" sz="100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defRPr>
            </a:lvl1pPr>
          </a:lstStyle>
          <a:p>
            <a:fld id="{55B59471-CF7E-204D-A28A-D6A4D093AA6B}" type="slidenum">
              <a:rPr lang="uk-UA" smtClean="0"/>
              <a:pPr/>
              <a:t>‹#›</a:t>
            </a:fld>
            <a:endParaRPr lang="uk-UA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CDA05F7-AB61-7149-A941-2690CF637C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049" y="5105136"/>
            <a:ext cx="1316339" cy="48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115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5086351" y="5194459"/>
            <a:ext cx="923824" cy="3935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uk-UA" sz="100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defRPr>
            </a:lvl1pPr>
          </a:lstStyle>
          <a:p>
            <a:fld id="{55B59471-CF7E-204D-A28A-D6A4D093AA6B}" type="slidenum">
              <a:rPr lang="uk-UA" smtClean="0"/>
              <a:pPr/>
              <a:t>‹#›</a:t>
            </a:fld>
            <a:endParaRPr lang="uk-UA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B8BA0B6-0935-4A4F-A995-2F1CB3115B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049" y="5105136"/>
            <a:ext cx="1316339" cy="48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651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2437" y="1369510"/>
            <a:ext cx="3294063" cy="3727953"/>
          </a:xfrm>
        </p:spPr>
        <p:txBody>
          <a:bodyPr>
            <a:normAutofit/>
          </a:bodyPr>
          <a:lstStyle>
            <a:lvl1pPr>
              <a:defRPr sz="1667"/>
            </a:lvl1pPr>
            <a:lvl2pPr>
              <a:defRPr sz="1667"/>
            </a:lvl2pPr>
            <a:lvl3pPr>
              <a:defRPr sz="1667"/>
            </a:lvl3pPr>
            <a:lvl4pPr>
              <a:defRPr sz="1667"/>
            </a:lvl4pPr>
            <a:lvl5pPr>
              <a:defRPr sz="1667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3816615" y="1368426"/>
            <a:ext cx="3294063" cy="3727953"/>
          </a:xfrm>
        </p:spPr>
        <p:txBody>
          <a:bodyPr>
            <a:normAutofit/>
          </a:bodyPr>
          <a:lstStyle>
            <a:lvl1pPr>
              <a:defRPr sz="1667"/>
            </a:lvl1pPr>
            <a:lvl2pPr>
              <a:defRPr sz="1667"/>
            </a:lvl2pPr>
            <a:lvl3pPr>
              <a:defRPr sz="1667"/>
            </a:lvl3pPr>
            <a:lvl4pPr>
              <a:defRPr sz="1667"/>
            </a:lvl4pPr>
            <a:lvl5pPr>
              <a:defRPr sz="1667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0B5B132F-3D27-6B4D-8538-5FFDFB8D5C8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086351" y="5194459"/>
            <a:ext cx="923824" cy="3935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uk-UA" sz="100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defRPr>
            </a:lvl1pPr>
          </a:lstStyle>
          <a:p>
            <a:fld id="{55B59471-CF7E-204D-A28A-D6A4D093AA6B}" type="slidenum">
              <a:rPr lang="uk-UA" smtClean="0"/>
              <a:pPr/>
              <a:t>‹#›</a:t>
            </a:fld>
            <a:endParaRPr lang="uk-UA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B9CAC91-A204-F94D-ABFB-96F9FC8DF7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049" y="5105136"/>
            <a:ext cx="1316339" cy="48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733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BA0C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743" y="787386"/>
            <a:ext cx="5081695" cy="1689114"/>
          </a:xfrm>
        </p:spPr>
        <p:txBody>
          <a:bodyPr anchor="t"/>
          <a:lstStyle>
            <a:lvl1pPr algn="l">
              <a:lnSpc>
                <a:spcPct val="80000"/>
              </a:lnSpc>
              <a:defRPr sz="4500" b="1" cap="all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2438" y="342703"/>
            <a:ext cx="6658240" cy="593922"/>
          </a:xfrm>
        </p:spPr>
        <p:txBody>
          <a:bodyPr anchor="ctr">
            <a:normAutofit/>
          </a:bodyPr>
          <a:lstStyle>
            <a:lvl1pPr marL="0" indent="0" algn="l">
              <a:buNone/>
              <a:defRPr sz="1667" b="1">
                <a:solidFill>
                  <a:srgbClr val="FFFFFF"/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5012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230195"/>
            <a:ext cx="7620000" cy="5695310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3678" y="468253"/>
            <a:ext cx="3440061" cy="28833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677" y="630239"/>
            <a:ext cx="3316792" cy="830997"/>
          </a:xfr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square" lIns="252000" rIns="252000" rtlCol="0" anchor="t">
            <a:spAutoFit/>
          </a:bodyPr>
          <a:lstStyle>
            <a:lvl1pPr>
              <a:defRPr lang="en-US" b="1" dirty="0">
                <a:ea typeface="+mn-ea"/>
              </a:defRPr>
            </a:lvl1pPr>
          </a:lstStyle>
          <a:p>
            <a:pPr marL="0" lvl="0">
              <a:lnSpc>
                <a:spcPct val="80000"/>
              </a:lnSpc>
            </a:pPr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EA0FB79E-58DD-A041-AB38-8BFE4950BA9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5086351" y="5194459"/>
            <a:ext cx="923824" cy="3935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uk-UA" sz="100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defRPr>
            </a:lvl1pPr>
          </a:lstStyle>
          <a:p>
            <a:fld id="{55B59471-CF7E-204D-A28A-D6A4D093AA6B}" type="slidenum">
              <a:rPr lang="uk-UA" smtClean="0"/>
              <a:pPr/>
              <a:t>‹#›</a:t>
            </a:fld>
            <a:endParaRPr lang="uk-UA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D026095-5761-0A4F-BABA-4306EC2045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049" y="5105136"/>
            <a:ext cx="1316339" cy="48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668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437" y="333375"/>
            <a:ext cx="3000376" cy="1057578"/>
          </a:xfrm>
        </p:spPr>
        <p:txBody>
          <a:bodyPr/>
          <a:lstStyle/>
          <a:p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edit</a:t>
            </a:r>
            <a:r>
              <a:rPr lang="ru-RU" dirty="0"/>
              <a:t> </a:t>
            </a:r>
            <a:r>
              <a:rPr lang="ru-RU" dirty="0" err="1"/>
              <a:t>Master</a:t>
            </a:r>
            <a:r>
              <a:rPr lang="ru-RU" dirty="0"/>
              <a:t> </a:t>
            </a:r>
            <a:r>
              <a:rPr lang="ru-RU" dirty="0" err="1"/>
              <a:t>title</a:t>
            </a:r>
            <a:r>
              <a:rPr lang="ru-RU" dirty="0"/>
              <a:t> </a:t>
            </a:r>
            <a:r>
              <a:rPr lang="ru-RU" dirty="0" err="1"/>
              <a:t>style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3767667" y="230195"/>
            <a:ext cx="3852333" cy="5715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2437" y="1693339"/>
            <a:ext cx="3000376" cy="3404125"/>
          </a:xfrm>
        </p:spPr>
        <p:txBody>
          <a:bodyPr>
            <a:normAutofit/>
          </a:bodyPr>
          <a:lstStyle>
            <a:lvl1pPr>
              <a:defRPr sz="1667"/>
            </a:lvl1pPr>
            <a:lvl2pPr>
              <a:defRPr sz="1667"/>
            </a:lvl2pPr>
            <a:lvl3pPr>
              <a:defRPr sz="1667"/>
            </a:lvl3pPr>
            <a:lvl4pPr>
              <a:defRPr sz="1667"/>
            </a:lvl4pPr>
            <a:lvl5pPr>
              <a:defRPr sz="1667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="" xmlns:a16="http://schemas.microsoft.com/office/drawing/2014/main" id="{F303F55D-D393-8F4D-9848-2C5742D2D36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5086351" y="5194459"/>
            <a:ext cx="923824" cy="3935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uk-UA" sz="100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defRPr>
            </a:lvl1pPr>
          </a:lstStyle>
          <a:p>
            <a:fld id="{55B59471-CF7E-204D-A28A-D6A4D093AA6B}" type="slidenum">
              <a:rPr lang="uk-UA" smtClean="0"/>
              <a:pPr/>
              <a:t>‹#›</a:t>
            </a:fld>
            <a:endParaRPr lang="uk-UA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15BF4AE-B326-8D4D-BB86-2EFFF29587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049" y="5105136"/>
            <a:ext cx="1316339" cy="48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753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-1"/>
            <a:ext cx="7620000" cy="397710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19364" y="4127500"/>
            <a:ext cx="4128823" cy="953253"/>
          </a:xfrm>
        </p:spPr>
        <p:txBody>
          <a:bodyPr>
            <a:noAutofit/>
          </a:bodyPr>
          <a:lstStyle>
            <a:lvl1pPr>
              <a:defRPr sz="1667"/>
            </a:lvl1pPr>
            <a:lvl2pPr>
              <a:defRPr sz="1667"/>
            </a:lvl2pPr>
            <a:lvl3pPr>
              <a:defRPr sz="1667"/>
            </a:lvl3pPr>
            <a:lvl4pPr>
              <a:defRPr sz="1667"/>
            </a:lvl4pPr>
            <a:lvl5pPr>
              <a:defRPr sz="1667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7F71DC60-2B77-EF4F-9041-33F0672CC29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5086351" y="5194459"/>
            <a:ext cx="923824" cy="3935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uk-UA" sz="100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defRPr>
            </a:lvl1pPr>
          </a:lstStyle>
          <a:p>
            <a:fld id="{55B59471-CF7E-204D-A28A-D6A4D093AA6B}" type="slidenum">
              <a:rPr lang="uk-UA" smtClean="0"/>
              <a:pPr/>
              <a:t>‹#›</a:t>
            </a:fld>
            <a:endParaRPr lang="uk-UA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C12F0D0-B461-EC44-B66A-497F7EADE7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049" y="5105136"/>
            <a:ext cx="1316339" cy="48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605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/>
          <p:cNvSpPr>
            <a:spLocks noGrp="1"/>
          </p:cNvSpPr>
          <p:nvPr>
            <p:ph type="media" sz="quarter" idx="12" hasCustomPrompt="1"/>
          </p:nvPr>
        </p:nvSpPr>
        <p:spPr>
          <a:xfrm>
            <a:off x="0" y="-1"/>
            <a:ext cx="7620000" cy="4588149"/>
          </a:xfrm>
        </p:spPr>
        <p:txBody>
          <a:bodyPr>
            <a:normAutofit/>
          </a:bodyPr>
          <a:lstStyle>
            <a:lvl1pPr marL="0" indent="0">
              <a:buNone/>
              <a:defRPr sz="2333"/>
            </a:lvl1pPr>
          </a:lstStyle>
          <a:p>
            <a:r>
              <a:rPr lang="en-US" dirty="0"/>
              <a:t>Video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2961" y="4829967"/>
            <a:ext cx="5878675" cy="461665"/>
          </a:xfrm>
          <a:solidFill>
            <a:srgbClr val="FFFFFF"/>
          </a:solidFill>
          <a:ln>
            <a:solidFill>
              <a:srgbClr val="FFFFFF"/>
            </a:solidFill>
          </a:ln>
        </p:spPr>
        <p:txBody>
          <a:bodyPr vert="horz" wrap="square" lIns="252000" tIns="45720" rIns="252000" bIns="45720" rtlCol="0" anchor="t">
            <a:spAutoFit/>
          </a:bodyPr>
          <a:lstStyle>
            <a:lvl1pPr>
              <a:defRPr lang="en-US" b="1" dirty="0">
                <a:ea typeface="+mn-ea"/>
              </a:defRPr>
            </a:lvl1pPr>
          </a:lstStyle>
          <a:p>
            <a:pPr marL="0" lvl="0">
              <a:lnSpc>
                <a:spcPct val="80000"/>
              </a:lnSpc>
            </a:pPr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3E8A2BDD-08B3-1143-979A-B1FF1420EAE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5086351" y="5194459"/>
            <a:ext cx="923824" cy="3935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uk-UA" sz="100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defRPr>
            </a:lvl1pPr>
          </a:lstStyle>
          <a:p>
            <a:fld id="{55B59471-CF7E-204D-A28A-D6A4D093AA6B}" type="slidenum">
              <a:rPr lang="uk-UA" smtClean="0"/>
              <a:pPr/>
              <a:t>‹#›</a:t>
            </a:fld>
            <a:endParaRPr lang="uk-UA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2E379754-E25F-964D-9930-7CDE345AD5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049" y="5105136"/>
            <a:ext cx="1316339" cy="48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892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52437" y="333375"/>
            <a:ext cx="6658241" cy="558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Контактная информация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5717406" y="333375"/>
            <a:ext cx="1430771" cy="16256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0FB12F7F-48C4-ED43-B6B7-FA995DE66F82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89936" y="2021640"/>
            <a:ext cx="6658241" cy="1893135"/>
          </a:xfrm>
        </p:spPr>
        <p:txBody>
          <a:bodyPr>
            <a:normAutofit/>
          </a:bodyPr>
          <a:lstStyle>
            <a:lvl1pPr marL="0" marR="0" indent="0" algn="l" defTabSz="3809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/>
            </a:lvl1pPr>
          </a:lstStyle>
          <a:p>
            <a:pPr marL="0" marR="0" lvl="0" indent="0" algn="l" defTabSz="3809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If you want to leave your contact details, please do it in the following way:</a:t>
            </a:r>
            <a:endParaRPr kumimoji="0" lang="ru-RU" sz="133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/>
              <a:ea typeface="+mn-ea"/>
              <a:cs typeface="Helvetica Neue"/>
            </a:endParaRPr>
          </a:p>
          <a:p>
            <a:pPr marL="0" marR="0" lvl="0" indent="0" algn="l" defTabSz="3809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ru-RU" sz="133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/>
              <a:ea typeface="+mn-ea"/>
              <a:cs typeface="Helvetica Neue"/>
            </a:endParaRPr>
          </a:p>
          <a:p>
            <a:pPr marL="0" marR="0" lvl="0" indent="0" algn="l" defTabSz="3809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Your Name</a:t>
            </a:r>
          </a:p>
          <a:p>
            <a:pPr marL="0" marR="0" lvl="0" indent="0" algn="l" defTabSz="3809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Your Titles </a:t>
            </a:r>
          </a:p>
          <a:p>
            <a:pPr marL="0" marR="0" lvl="0" indent="0" algn="l" defTabSz="3809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Your Organization</a:t>
            </a:r>
          </a:p>
          <a:p>
            <a:pPr marL="0" marR="0" lvl="0" indent="0" algn="l" defTabSz="3809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Email</a:t>
            </a:r>
          </a:p>
          <a:p>
            <a:pPr marL="0" marR="0" lvl="0" indent="0" algn="l" defTabSz="3809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Telephone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79E4FC5B-E4F4-D745-A228-A288154E34E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5086351" y="5194459"/>
            <a:ext cx="923824" cy="3935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uk-UA" sz="100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defRPr>
            </a:lvl1pPr>
          </a:lstStyle>
          <a:p>
            <a:fld id="{55B59471-CF7E-204D-A28A-D6A4D093AA6B}" type="slidenum">
              <a:rPr lang="uk-UA" smtClean="0"/>
              <a:pPr/>
              <a:t>‹#›</a:t>
            </a:fld>
            <a:endParaRPr lang="uk-UA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AA434556-8551-254B-98AB-F7CA4271CC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049" y="5105136"/>
            <a:ext cx="1316339" cy="48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471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2437" y="333375"/>
            <a:ext cx="6658241" cy="55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2437" y="1417638"/>
            <a:ext cx="6658241" cy="3687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280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7" r:id="rId5"/>
    <p:sldLayoutId id="2147483659" r:id="rId6"/>
    <p:sldLayoutId id="2147483660" r:id="rId7"/>
    <p:sldLayoutId id="2147483658" r:id="rId8"/>
    <p:sldLayoutId id="2147483662" r:id="rId9"/>
    <p:sldLayoutId id="2147483661" r:id="rId10"/>
    <p:sldLayoutId id="2147483654" r:id="rId11"/>
    <p:sldLayoutId id="2147483655" r:id="rId12"/>
  </p:sldLayoutIdLst>
  <p:hf hdr="0" ftr="0" dt="0"/>
  <p:txStyles>
    <p:titleStyle>
      <a:lvl1pPr algn="l" defTabSz="380985" rtl="0" eaLnBrk="1" latinLnBrk="0" hangingPunct="1">
        <a:spcBef>
          <a:spcPct val="0"/>
        </a:spcBef>
        <a:buNone/>
        <a:defRPr sz="3000" kern="1200">
          <a:solidFill>
            <a:srgbClr val="BA0C2F"/>
          </a:solidFill>
          <a:latin typeface="Pribambas"/>
          <a:ea typeface="+mj-ea"/>
          <a:cs typeface="Pribambas"/>
        </a:defRPr>
      </a:lvl1pPr>
    </p:titleStyle>
    <p:bodyStyle>
      <a:lvl1pPr marL="285739" indent="-285739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Helvetica Neue"/>
          <a:ea typeface="+mn-ea"/>
          <a:cs typeface="Helvetica Neue"/>
        </a:defRPr>
      </a:lvl1pPr>
      <a:lvl2pPr marL="619100" indent="-238115" algn="l" defTabSz="380985" rtl="0" eaLnBrk="1" latinLnBrk="0" hangingPunct="1">
        <a:spcBef>
          <a:spcPct val="20000"/>
        </a:spcBef>
        <a:buFont typeface="Arial"/>
        <a:buChar char="–"/>
        <a:defRPr sz="1667" kern="1200">
          <a:solidFill>
            <a:schemeClr val="tx1"/>
          </a:solidFill>
          <a:latin typeface="Helvetica Neue"/>
          <a:ea typeface="+mn-ea"/>
          <a:cs typeface="Helvetica Neue"/>
        </a:defRPr>
      </a:lvl2pPr>
      <a:lvl3pPr marL="952462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Helvetica Neue"/>
          <a:ea typeface="+mn-ea"/>
          <a:cs typeface="Helvetica Neue"/>
        </a:defRPr>
      </a:lvl3pPr>
      <a:lvl4pPr marL="1333447" indent="-190492" algn="l" defTabSz="380985" rtl="0" eaLnBrk="1" latinLnBrk="0" hangingPunct="1">
        <a:spcBef>
          <a:spcPct val="20000"/>
        </a:spcBef>
        <a:buFont typeface="Arial"/>
        <a:buChar char="–"/>
        <a:defRPr sz="1667" kern="1200">
          <a:solidFill>
            <a:schemeClr val="tx1"/>
          </a:solidFill>
          <a:latin typeface="Helvetica Neue"/>
          <a:ea typeface="+mn-ea"/>
          <a:cs typeface="Helvetica Neue"/>
        </a:defRPr>
      </a:lvl4pPr>
      <a:lvl5pPr marL="1714431" indent="-190492" algn="l" defTabSz="380985" rtl="0" eaLnBrk="1" latinLnBrk="0" hangingPunct="1">
        <a:spcBef>
          <a:spcPct val="20000"/>
        </a:spcBef>
        <a:buFont typeface="Arial"/>
        <a:buChar char="»"/>
        <a:defRPr sz="1667" kern="1200">
          <a:solidFill>
            <a:schemeClr val="tx1"/>
          </a:solidFill>
          <a:latin typeface="Helvetica Neue"/>
          <a:ea typeface="+mn-ea"/>
          <a:cs typeface="Helvetica Neue"/>
        </a:defRPr>
      </a:lvl5pPr>
      <a:lvl6pPr marL="2095416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C49B2A-86BA-EB4B-A8D5-51017F88DB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7752" y="457218"/>
            <a:ext cx="3942118" cy="3607869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3600" b="0" dirty="0" smtClean="0"/>
              <a:t>Вызовы </a:t>
            </a:r>
            <a:r>
              <a:rPr lang="ru-RU" sz="3600" b="0" dirty="0"/>
              <a:t>пандемии - </a:t>
            </a:r>
            <a:r>
              <a:rPr lang="ru-RU" sz="3600" b="0" dirty="0">
                <a:solidFill>
                  <a:srgbClr val="0B3066"/>
                </a:solidFill>
              </a:rPr>
              <a:t>изменения в порядке установления инвалидности</a:t>
            </a:r>
            <a:endParaRPr lang="ru-RU" sz="3600" b="0" dirty="0">
              <a:solidFill>
                <a:srgbClr val="0B3066"/>
              </a:solidFill>
              <a:highlight>
                <a:srgbClr val="FFFFFF"/>
              </a:highligh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EB9C3B7-AD03-1748-AF9C-FE8FB27D79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752" y="4650489"/>
            <a:ext cx="3614859" cy="479778"/>
          </a:xfrm>
        </p:spPr>
        <p:txBody>
          <a:bodyPr/>
          <a:lstStyle/>
          <a:p>
            <a:r>
              <a:rPr lang="ru-RU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Павел Кантор</a:t>
            </a:r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6CF3750-5377-124C-A403-F2938464197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067" y="584733"/>
            <a:ext cx="1816888" cy="6665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7BC2AD2-7387-DC48-96D6-B604F1D72D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632" t="34604" r="28848" b="37067"/>
          <a:stretch/>
        </p:blipFill>
        <p:spPr>
          <a:xfrm>
            <a:off x="4620125" y="2947742"/>
            <a:ext cx="2791409" cy="267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877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497" y="333375"/>
            <a:ext cx="7007142" cy="558800"/>
          </a:xfrm>
        </p:spPr>
        <p:txBody>
          <a:bodyPr/>
          <a:lstStyle/>
          <a:p>
            <a:r>
              <a:rPr lang="ru-RU" sz="3600" dirty="0" smtClean="0">
                <a:solidFill>
                  <a:srgbClr val="0B3066"/>
                </a:solidFill>
              </a:rPr>
              <a:t>Получение</a:t>
            </a:r>
            <a:r>
              <a:rPr lang="ru-RU" sz="3600" dirty="0" smtClean="0">
                <a:solidFill>
                  <a:srgbClr val="B20433"/>
                </a:solidFill>
              </a:rPr>
              <a:t> справки об инвалидности</a:t>
            </a:r>
            <a:endParaRPr lang="en-US" sz="3600" dirty="0">
              <a:solidFill>
                <a:srgbClr val="B204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000" dirty="0" smtClean="0"/>
              <a:t>Постоянный порядок: Гражданину выдается справка и ИПРА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000" dirty="0" smtClean="0"/>
              <a:t>Временный порядок: Справка и ИПРА направляются </a:t>
            </a:r>
            <a:r>
              <a:rPr lang="ru-RU" sz="2000" dirty="0"/>
              <a:t>гражданину заказным почтовым </a:t>
            </a:r>
            <a:r>
              <a:rPr lang="ru-RU" sz="2000" dirty="0" smtClean="0"/>
              <a:t>отправлением. В случае закрытия отделений связи, справка и ИПРА хранятся в бюро, о чем гражданин уведомляется по телефону, СМС или электронной почте</a:t>
            </a:r>
            <a:endParaRPr lang="ru-RU" sz="20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06989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437" y="333375"/>
            <a:ext cx="7007142" cy="558800"/>
          </a:xfrm>
        </p:spPr>
        <p:txBody>
          <a:bodyPr/>
          <a:lstStyle/>
          <a:p>
            <a:r>
              <a:rPr lang="ru-RU" sz="3600" dirty="0" smtClean="0">
                <a:solidFill>
                  <a:srgbClr val="0B3066"/>
                </a:solidFill>
              </a:rPr>
              <a:t>ПЕРЕДАЧА информации в порядке </a:t>
            </a:r>
            <a:r>
              <a:rPr lang="ru-RU" sz="3600" dirty="0" smtClean="0">
                <a:solidFill>
                  <a:srgbClr val="B20433"/>
                </a:solidFill>
              </a:rPr>
              <a:t>межведомственного взаимодействия</a:t>
            </a:r>
            <a:endParaRPr lang="en-US" sz="3600" dirty="0">
              <a:solidFill>
                <a:srgbClr val="B204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000" dirty="0" smtClean="0"/>
              <a:t>Сведения об установлении (продлении) инвалидности направляются в ПФР, а сведения о рекомендованных ТСР – в ФСС или соответствующий уполномоченный орган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94587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437" y="333375"/>
            <a:ext cx="7007142" cy="558800"/>
          </a:xfrm>
        </p:spPr>
        <p:txBody>
          <a:bodyPr/>
          <a:lstStyle/>
          <a:p>
            <a:r>
              <a:rPr lang="ru-RU" sz="3600" dirty="0" smtClean="0">
                <a:solidFill>
                  <a:srgbClr val="0B3066"/>
                </a:solidFill>
              </a:rPr>
              <a:t>порядок обеспечения </a:t>
            </a:r>
            <a:r>
              <a:rPr lang="ru-RU" sz="3600" dirty="0" err="1" smtClean="0">
                <a:solidFill>
                  <a:srgbClr val="B20433"/>
                </a:solidFill>
              </a:rPr>
              <a:t>тср</a:t>
            </a:r>
            <a:endParaRPr lang="en-US" sz="3600" dirty="0">
              <a:solidFill>
                <a:srgbClr val="B204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/>
              <a:t>Постановление Правительства РФ от 07.04.2008 </a:t>
            </a:r>
            <a:r>
              <a:rPr lang="ru-RU" sz="2000" dirty="0" smtClean="0"/>
              <a:t>№ 240 «О </a:t>
            </a:r>
            <a:r>
              <a:rPr lang="ru-RU" sz="2000" dirty="0"/>
              <a:t>порядке обеспечения инвалидов техническими средствами реабилитации и отдельных категорий граждан из числа ветеранов протезами (кроме зубных протезов), протезно-ортопедическими </a:t>
            </a:r>
            <a:r>
              <a:rPr lang="ru-RU" sz="2000" dirty="0" smtClean="0"/>
              <a:t>изделиями»</a:t>
            </a:r>
            <a:endParaRPr lang="ru-RU" sz="20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37952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437" y="333375"/>
            <a:ext cx="7007142" cy="558800"/>
          </a:xfrm>
        </p:spPr>
        <p:txBody>
          <a:bodyPr/>
          <a:lstStyle/>
          <a:p>
            <a:r>
              <a:rPr lang="ru-RU" sz="3600" dirty="0" smtClean="0">
                <a:solidFill>
                  <a:srgbClr val="0B3066"/>
                </a:solidFill>
              </a:rPr>
              <a:t>Изменения в порядок обеспечения </a:t>
            </a:r>
            <a:r>
              <a:rPr lang="ru-RU" sz="3600" dirty="0" smtClean="0">
                <a:solidFill>
                  <a:srgbClr val="B20433"/>
                </a:solidFill>
              </a:rPr>
              <a:t>ТСР</a:t>
            </a:r>
            <a:endParaRPr lang="en-US" sz="3600" dirty="0">
              <a:solidFill>
                <a:srgbClr val="B204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/>
              <a:t>подача заявления об обеспечении (ремонте) ТСР через портал </a:t>
            </a:r>
            <a:r>
              <a:rPr lang="ru-RU" sz="2000" dirty="0" err="1" smtClean="0"/>
              <a:t>госуслуг</a:t>
            </a:r>
            <a:r>
              <a:rPr lang="ru-RU" sz="2000" dirty="0" smtClean="0"/>
              <a:t>*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dirty="0"/>
              <a:t>п</a:t>
            </a:r>
            <a:r>
              <a:rPr lang="ru-RU" sz="2000" dirty="0" smtClean="0"/>
              <a:t>риобретение ТСР при помощи электронного сертификата**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dirty="0"/>
              <a:t>п</a:t>
            </a:r>
            <a:r>
              <a:rPr lang="ru-RU" sz="2000" dirty="0" smtClean="0"/>
              <a:t>одача заявления о выплате компенсации за самостоятельно приобретенное ТСР через портал </a:t>
            </a:r>
            <a:r>
              <a:rPr lang="ru-RU" sz="2000" dirty="0" err="1" smtClean="0"/>
              <a:t>госуслуг</a:t>
            </a:r>
            <a:r>
              <a:rPr lang="ru-RU" sz="2000" dirty="0" smtClean="0"/>
              <a:t>***</a:t>
            </a:r>
            <a:endParaRPr lang="ru-RU" sz="2000" dirty="0"/>
          </a:p>
        </p:txBody>
      </p:sp>
      <p:sp>
        <p:nvSpPr>
          <p:cNvPr id="4" name="Shape 12">
            <a:extLst>
              <a:ext uri="{FF2B5EF4-FFF2-40B4-BE49-F238E27FC236}">
                <a16:creationId xmlns="" xmlns:a16="http://schemas.microsoft.com/office/drawing/2014/main" id="{09D4147B-4459-954C-A9E0-EF90D2A075BD}"/>
              </a:ext>
            </a:extLst>
          </p:cNvPr>
          <p:cNvSpPr txBox="1">
            <a:spLocks/>
          </p:cNvSpPr>
          <p:nvPr/>
        </p:nvSpPr>
        <p:spPr bwMode="auto">
          <a:xfrm>
            <a:off x="110630" y="4942509"/>
            <a:ext cx="6722561" cy="253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88" tIns="76188" rIns="76188" bIns="7618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buClr>
                <a:srgbClr val="888888"/>
              </a:buClr>
              <a:buFont typeface="Helvetica Neue" charset="0"/>
              <a:buNone/>
              <a:defRPr sz="1200" kern="1200">
                <a:solidFill>
                  <a:srgbClr val="888888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 smtClean="0"/>
              <a:t>* Постановление </a:t>
            </a:r>
            <a:r>
              <a:rPr lang="ru-RU" dirty="0"/>
              <a:t>Правительства РФ от 30.09.2021 </a:t>
            </a:r>
            <a:r>
              <a:rPr lang="ru-RU" dirty="0" smtClean="0"/>
              <a:t>№ </a:t>
            </a:r>
            <a:r>
              <a:rPr lang="ru-RU" dirty="0"/>
              <a:t>1651</a:t>
            </a:r>
          </a:p>
          <a:p>
            <a:pPr>
              <a:defRPr/>
            </a:pPr>
            <a:r>
              <a:rPr lang="ru-RU" dirty="0" smtClean="0"/>
              <a:t>** Постановление </a:t>
            </a:r>
            <a:r>
              <a:rPr lang="ru-RU" dirty="0"/>
              <a:t>Правительства РФ от 04.05.2021 №</a:t>
            </a:r>
            <a:r>
              <a:rPr lang="ru-RU" dirty="0" smtClean="0"/>
              <a:t> 695</a:t>
            </a:r>
          </a:p>
          <a:p>
            <a:pPr>
              <a:defRPr/>
            </a:pPr>
            <a:r>
              <a:rPr lang="ru-RU" dirty="0" smtClean="0"/>
              <a:t>*** </a:t>
            </a:r>
            <a:r>
              <a:rPr lang="ru-RU" dirty="0"/>
              <a:t>Приказ Минтруда России от 08.10.2021 №</a:t>
            </a:r>
            <a:r>
              <a:rPr lang="ru-RU" dirty="0" smtClean="0"/>
              <a:t> </a:t>
            </a:r>
            <a:r>
              <a:rPr lang="ru-RU" dirty="0"/>
              <a:t>693н</a:t>
            </a:r>
          </a:p>
          <a:p>
            <a:pPr>
              <a:defRPr/>
            </a:pPr>
            <a:endParaRPr lang="ru-RU" sz="1400" dirty="0"/>
          </a:p>
          <a:p>
            <a:pPr>
              <a:defRPr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83677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437" y="333375"/>
            <a:ext cx="7007142" cy="558800"/>
          </a:xfrm>
        </p:spPr>
        <p:txBody>
          <a:bodyPr/>
          <a:lstStyle/>
          <a:p>
            <a:r>
              <a:rPr lang="ru-RU" sz="3600" dirty="0" smtClean="0">
                <a:solidFill>
                  <a:srgbClr val="B20433"/>
                </a:solidFill>
              </a:rPr>
              <a:t>Планируемые изменения </a:t>
            </a:r>
            <a:r>
              <a:rPr lang="ru-RU" sz="3600" dirty="0" smtClean="0">
                <a:solidFill>
                  <a:srgbClr val="0B3066"/>
                </a:solidFill>
              </a:rPr>
              <a:t>в правила признания лица </a:t>
            </a:r>
            <a:r>
              <a:rPr lang="ru-RU" sz="3600" dirty="0" err="1" smtClean="0">
                <a:solidFill>
                  <a:srgbClr val="0B3066"/>
                </a:solidFill>
              </a:rPr>
              <a:t>инвадидом</a:t>
            </a:r>
            <a:endParaRPr lang="en-US" sz="3600" dirty="0">
              <a:solidFill>
                <a:srgbClr val="0B3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000" dirty="0" smtClean="0"/>
              <a:t>Экспертиза проводится без участия гражданина по обезличенным данным, за исключением случаев: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/>
              <a:t>гражданин выразил желание на очную экспертизу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dirty="0"/>
              <a:t>в</a:t>
            </a:r>
            <a:r>
              <a:rPr lang="ru-RU" sz="2000" dirty="0" smtClean="0"/>
              <a:t>ыявлении недостоверности или несоответствия в документах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dirty="0"/>
              <a:t>н</a:t>
            </a:r>
            <a:r>
              <a:rPr lang="ru-RU" sz="2000" dirty="0" smtClean="0"/>
              <a:t>еобходимости обследования с использованием специальных приборов или технологий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dirty="0"/>
              <a:t>н</a:t>
            </a:r>
            <a:r>
              <a:rPr lang="ru-RU" sz="2000" dirty="0" smtClean="0"/>
              <a:t>еобходимо разработать новую ИПРА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dirty="0"/>
              <a:t>г</a:t>
            </a:r>
            <a:r>
              <a:rPr lang="ru-RU" sz="2000" dirty="0" smtClean="0"/>
              <a:t>ражданин проживает в интернате</a:t>
            </a:r>
          </a:p>
        </p:txBody>
      </p:sp>
    </p:spTree>
    <p:extLst>
      <p:ext uri="{BB962C8B-B14F-4D97-AF65-F5344CB8AC3E}">
        <p14:creationId xmlns:p14="http://schemas.microsoft.com/office/powerpoint/2010/main" val="3196908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437" y="333375"/>
            <a:ext cx="7007142" cy="558800"/>
          </a:xfrm>
        </p:spPr>
        <p:txBody>
          <a:bodyPr/>
          <a:lstStyle/>
          <a:p>
            <a:r>
              <a:rPr lang="ru-RU" sz="3600" dirty="0" smtClean="0">
                <a:solidFill>
                  <a:srgbClr val="B20433"/>
                </a:solidFill>
              </a:rPr>
              <a:t>Планируемые изменения </a:t>
            </a:r>
            <a:r>
              <a:rPr lang="ru-RU" sz="3600" dirty="0" smtClean="0">
                <a:solidFill>
                  <a:srgbClr val="0B3066"/>
                </a:solidFill>
              </a:rPr>
              <a:t>в правила признания лица </a:t>
            </a:r>
            <a:r>
              <a:rPr lang="ru-RU" sz="3600" dirty="0" err="1" smtClean="0">
                <a:solidFill>
                  <a:srgbClr val="0B3066"/>
                </a:solidFill>
              </a:rPr>
              <a:t>инвадидом</a:t>
            </a:r>
            <a:endParaRPr lang="en-US" sz="3600" dirty="0">
              <a:solidFill>
                <a:srgbClr val="0B3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/>
              <a:t>Экспертиза может проводится с применением информационно-коммуникационных технологий при обжаловании решений бюро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/>
              <a:t>К направлению на экспертизу прилагается функциональная диагностика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/>
              <a:t>Акт, Протокол и ИПРА направляются гражданину в кабинет на портале </a:t>
            </a:r>
            <a:r>
              <a:rPr lang="ru-RU" sz="2000" dirty="0" err="1" smtClean="0"/>
              <a:t>госуслуг</a:t>
            </a:r>
            <a:endParaRPr lang="ru-RU" sz="20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/>
              <a:t>Сведения об установлении инвалидности включаются в Федеральный реестр инвалидов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603982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0EF6EE-9F54-9F48-B2FE-90607ED2D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Контактная информация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71BE16F-A39F-DD44-9ADD-A2D3C6B3CDE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80880" y="1270535"/>
            <a:ext cx="4736013" cy="2634615"/>
          </a:xfrm>
        </p:spPr>
        <p:txBody>
          <a:bodyPr>
            <a:noAutofit/>
          </a:bodyPr>
          <a:lstStyle/>
          <a:p>
            <a:pPr lvl="0">
              <a:defRPr/>
            </a:pPr>
            <a:endParaRPr lang="ru-RU" b="1" dirty="0">
              <a:solidFill>
                <a:prstClr val="black"/>
              </a:solidFill>
            </a:endParaRPr>
          </a:p>
          <a:p>
            <a:r>
              <a:rPr lang="ru-RU" b="1" dirty="0" smtClean="0"/>
              <a:t>Павел Юрьевич Кантор</a:t>
            </a:r>
            <a:endParaRPr lang="en-US" b="1" dirty="0"/>
          </a:p>
          <a:p>
            <a:r>
              <a:rPr lang="ru-RU" dirty="0" smtClean="0"/>
              <a:t>Юрист</a:t>
            </a:r>
            <a:endParaRPr lang="en-US" dirty="0"/>
          </a:p>
          <a:p>
            <a:r>
              <a:rPr lang="ru-RU" dirty="0" smtClean="0"/>
              <a:t>РБОО «Центр лечебной педагогики»</a:t>
            </a:r>
            <a:endParaRPr lang="ru-RU" dirty="0"/>
          </a:p>
          <a:p>
            <a:r>
              <a:rPr lang="ru-RU" dirty="0" smtClean="0"/>
              <a:t>Москва</a:t>
            </a:r>
            <a:endParaRPr lang="en-US" dirty="0"/>
          </a:p>
          <a:p>
            <a:r>
              <a:rPr lang="en-US" dirty="0" smtClean="0"/>
              <a:t>pravo@osoboedetstvo.ru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091B3E5-1F3F-B840-8AD8-B09C24971BE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5B59471-CF7E-204D-A28A-D6A4D093AA6B}" type="slidenum">
              <a:rPr lang="uk-UA" smtClean="0"/>
              <a:pPr/>
              <a:t>16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03621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solidFill>
                  <a:srgbClr val="B20433"/>
                </a:solidFill>
              </a:rPr>
              <a:t>Оставайтесь на связи</a:t>
            </a:r>
            <a:endParaRPr lang="en-US" sz="3600" dirty="0">
              <a:solidFill>
                <a:srgbClr val="B204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098" y="1202363"/>
            <a:ext cx="6658241" cy="307291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ru-RU" sz="2000" b="1" dirty="0" err="1"/>
              <a:t>обнаженныесердца.рф</a:t>
            </a:r>
            <a:endParaRPr lang="ru-RU" sz="2000" b="1" dirty="0"/>
          </a:p>
          <a:p>
            <a:endParaRPr lang="en-US" sz="2000" dirty="0"/>
          </a:p>
          <a:p>
            <a:pPr marL="0" indent="0">
              <a:spcAft>
                <a:spcPts val="500"/>
              </a:spcAft>
              <a:buNone/>
            </a:pPr>
            <a:r>
              <a:rPr lang="en-US" sz="2000" dirty="0" err="1"/>
              <a:t>ok.ru</a:t>
            </a:r>
            <a:r>
              <a:rPr lang="en-US" sz="2000" dirty="0"/>
              <a:t>/</a:t>
            </a:r>
            <a:r>
              <a:rPr lang="en-US" sz="2000" dirty="0" err="1"/>
              <a:t>nakedheart</a:t>
            </a:r>
            <a:endParaRPr lang="ru-RU" sz="2000" dirty="0"/>
          </a:p>
          <a:p>
            <a:pPr marL="0" indent="0">
              <a:spcAft>
                <a:spcPts val="500"/>
              </a:spcAft>
              <a:buNone/>
            </a:pPr>
            <a:r>
              <a:rPr lang="en-US" sz="2000" dirty="0" err="1"/>
              <a:t>vk.com</a:t>
            </a:r>
            <a:r>
              <a:rPr lang="en-US" sz="2000" dirty="0"/>
              <a:t>/</a:t>
            </a:r>
            <a:r>
              <a:rPr lang="en-US" sz="2000" dirty="0" err="1"/>
              <a:t>NHFcharity</a:t>
            </a:r>
            <a:endParaRPr lang="ru-RU" sz="2000" dirty="0"/>
          </a:p>
          <a:p>
            <a:pPr marL="0" indent="0">
              <a:spcAft>
                <a:spcPts val="500"/>
              </a:spcAft>
              <a:buNone/>
            </a:pPr>
            <a:r>
              <a:rPr lang="en-US" sz="2000" dirty="0" err="1"/>
              <a:t>instagram.com</a:t>
            </a:r>
            <a:r>
              <a:rPr lang="en-US" sz="2000" dirty="0"/>
              <a:t>/</a:t>
            </a:r>
            <a:r>
              <a:rPr lang="en-US" sz="2000" dirty="0" err="1"/>
              <a:t>nakedheartfoundation</a:t>
            </a:r>
            <a:endParaRPr lang="ru-RU" sz="2000" dirty="0"/>
          </a:p>
          <a:p>
            <a:pPr marL="0" indent="0">
              <a:spcAft>
                <a:spcPts val="500"/>
              </a:spcAft>
              <a:buNone/>
            </a:pPr>
            <a:r>
              <a:rPr lang="en-US" sz="2000" dirty="0" err="1"/>
              <a:t>facebook.com</a:t>
            </a:r>
            <a:r>
              <a:rPr lang="en-US" sz="2000" dirty="0"/>
              <a:t>/</a:t>
            </a:r>
            <a:r>
              <a:rPr lang="en-US" sz="2000" dirty="0" err="1"/>
              <a:t>NHFcharity</a:t>
            </a:r>
            <a:endParaRPr lang="en-US" sz="2000" dirty="0"/>
          </a:p>
          <a:p>
            <a:pPr marL="0" indent="0">
              <a:spcAft>
                <a:spcPts val="500"/>
              </a:spcAft>
              <a:buNone/>
            </a:pPr>
            <a:r>
              <a:rPr lang="en-US" sz="2000" dirty="0" err="1"/>
              <a:t>twitter.com</a:t>
            </a:r>
            <a:r>
              <a:rPr lang="en-US" sz="2000" dirty="0"/>
              <a:t>/</a:t>
            </a:r>
            <a:r>
              <a:rPr lang="en-US" sz="2000" dirty="0" err="1"/>
              <a:t>nakedheart_ru</a:t>
            </a:r>
            <a:endParaRPr lang="ru-RU" sz="2000" dirty="0"/>
          </a:p>
          <a:p>
            <a:pPr marL="0" indent="0">
              <a:spcAft>
                <a:spcPts val="500"/>
              </a:spcAft>
              <a:buNone/>
            </a:pPr>
            <a:r>
              <a:rPr lang="en-GB" sz="2000" dirty="0" err="1"/>
              <a:t>youtube.com</a:t>
            </a:r>
            <a:r>
              <a:rPr lang="en-GB" sz="2000" dirty="0"/>
              <a:t>/</a:t>
            </a:r>
            <a:r>
              <a:rPr lang="en-GB" sz="2000" dirty="0" err="1"/>
              <a:t>nakedheartfoundation</a:t>
            </a:r>
            <a:endParaRPr lang="en-US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5938787" y="754062"/>
            <a:ext cx="1209390" cy="1354667"/>
          </a:xfrm>
          <a:prstGeom prst="rect">
            <a:avLst/>
          </a:prstGeom>
        </p:spPr>
      </p:pic>
      <p:pic>
        <p:nvPicPr>
          <p:cNvPr id="12" name="Picture 11" descr="heart red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298" y="1672871"/>
            <a:ext cx="232993" cy="231937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="" xmlns:a16="http://schemas.microsoft.com/office/drawing/2014/main" id="{F8EC5FD0-03B2-5049-8164-0291468708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437" y="3693696"/>
            <a:ext cx="232993" cy="232993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="" xmlns:a16="http://schemas.microsoft.com/office/drawing/2014/main" id="{36D9E10D-F844-AA4C-8665-E443C41BFE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437" y="2420251"/>
            <a:ext cx="231937" cy="231937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="" xmlns:a16="http://schemas.microsoft.com/office/drawing/2014/main" id="{A51F2980-3A6C-0E47-80F3-B8AB9A7AA8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437" y="2846407"/>
            <a:ext cx="231937" cy="231937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="" xmlns:a16="http://schemas.microsoft.com/office/drawing/2014/main" id="{DC8C660E-1F5F-1649-A9B4-FA25A60346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2437" y="3280498"/>
            <a:ext cx="231937" cy="231937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="" xmlns:a16="http://schemas.microsoft.com/office/drawing/2014/main" id="{665C7F24-38FE-3D45-B828-C4216CBCE8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2437" y="4119852"/>
            <a:ext cx="230836" cy="232993"/>
          </a:xfrm>
          <a:prstGeom prst="rect">
            <a:avLst/>
          </a:prstGeom>
        </p:spPr>
      </p:pic>
      <p:pic>
        <p:nvPicPr>
          <p:cNvPr id="23" name="Picture 22" descr="Logo&#10;&#10;Description automatically generated">
            <a:extLst>
              <a:ext uri="{FF2B5EF4-FFF2-40B4-BE49-F238E27FC236}">
                <a16:creationId xmlns="" xmlns:a16="http://schemas.microsoft.com/office/drawing/2014/main" id="{B0AD063B-8917-4C40-9C02-4E06E7BD24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5847" y="4553943"/>
            <a:ext cx="227426" cy="22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0941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0C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8404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437" y="333375"/>
            <a:ext cx="7007142" cy="558800"/>
          </a:xfrm>
        </p:spPr>
        <p:txBody>
          <a:bodyPr/>
          <a:lstStyle/>
          <a:p>
            <a:r>
              <a:rPr lang="ru-RU" sz="3600" dirty="0" smtClean="0">
                <a:solidFill>
                  <a:srgbClr val="0B3066"/>
                </a:solidFill>
              </a:rPr>
              <a:t>Проблемы</a:t>
            </a:r>
            <a:r>
              <a:rPr lang="ru-RU" sz="3600" dirty="0" smtClean="0">
                <a:solidFill>
                  <a:srgbClr val="B20433"/>
                </a:solidFill>
              </a:rPr>
              <a:t> установления и продления инвалидности </a:t>
            </a:r>
            <a:r>
              <a:rPr lang="ru-RU" sz="3600" dirty="0" smtClean="0">
                <a:solidFill>
                  <a:srgbClr val="0B3066"/>
                </a:solidFill>
              </a:rPr>
              <a:t>в период пандемии</a:t>
            </a:r>
            <a:endParaRPr lang="en-US" sz="3600" dirty="0">
              <a:solidFill>
                <a:srgbClr val="0B3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Режим самоизоляции препятствует личной явке в Бюро МСЭ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Перегруженность организаций здравоохранения препятствует прохождению медицинских обследований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Ограничения в работе органов государственной власти препятствуют оформлению пенсий, льгот, получению ТСР и т.п.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68339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437" y="333375"/>
            <a:ext cx="7007142" cy="558800"/>
          </a:xfrm>
        </p:spPr>
        <p:txBody>
          <a:bodyPr/>
          <a:lstStyle/>
          <a:p>
            <a:r>
              <a:rPr lang="ru-RU" sz="3600" dirty="0" smtClean="0">
                <a:solidFill>
                  <a:srgbClr val="B20433"/>
                </a:solidFill>
              </a:rPr>
              <a:t>Временный порядок </a:t>
            </a:r>
            <a:r>
              <a:rPr lang="ru-RU" sz="3600" dirty="0" smtClean="0">
                <a:solidFill>
                  <a:srgbClr val="0B3066"/>
                </a:solidFill>
              </a:rPr>
              <a:t>признания граждан инвалидами</a:t>
            </a:r>
            <a:endParaRPr lang="en-US" sz="3600" dirty="0">
              <a:solidFill>
                <a:srgbClr val="0B3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/>
              <a:t>Постановление Правительства РФ от 16.10.2020 </a:t>
            </a:r>
            <a:r>
              <a:rPr lang="ru-RU" sz="2000" dirty="0" smtClean="0"/>
              <a:t>№ 1697 «О </a:t>
            </a:r>
            <a:r>
              <a:rPr lang="ru-RU" sz="2000" dirty="0"/>
              <a:t>Временном порядке признания лица </a:t>
            </a:r>
            <a:r>
              <a:rPr lang="ru-RU" sz="2000" dirty="0" smtClean="0"/>
              <a:t>инвалидом»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/>
              <a:t>до 01 октября 2020 г.</a:t>
            </a:r>
            <a:r>
              <a:rPr lang="ru-RU" sz="2000" dirty="0" smtClean="0">
                <a:latin typeface="HelveticaNeueCyr" panose="02000503040000020004" pitchFamily="2" charset="-52"/>
              </a:rPr>
              <a:t>*</a:t>
            </a:r>
            <a:endParaRPr lang="ru-RU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/>
              <a:t>до 01 марта 2021 г.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/>
              <a:t>до 01 октября 2021 г.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/>
              <a:t>д</a:t>
            </a:r>
            <a:r>
              <a:rPr lang="ru-RU" sz="2000" dirty="0" smtClean="0"/>
              <a:t>о 01 марта 2022 г.</a:t>
            </a:r>
            <a:endParaRPr lang="ru-RU" sz="2000" dirty="0"/>
          </a:p>
        </p:txBody>
      </p:sp>
      <p:sp>
        <p:nvSpPr>
          <p:cNvPr id="5" name="Shape 12">
            <a:extLst>
              <a:ext uri="{FF2B5EF4-FFF2-40B4-BE49-F238E27FC236}">
                <a16:creationId xmlns="" xmlns:a16="http://schemas.microsoft.com/office/drawing/2014/main" id="{09D4147B-4459-954C-A9E0-EF90D2A075BD}"/>
              </a:ext>
            </a:extLst>
          </p:cNvPr>
          <p:cNvSpPr txBox="1">
            <a:spLocks/>
          </p:cNvSpPr>
          <p:nvPr/>
        </p:nvSpPr>
        <p:spPr bwMode="auto">
          <a:xfrm>
            <a:off x="110630" y="5329408"/>
            <a:ext cx="4968425" cy="253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88" tIns="76188" rIns="76188" bIns="7618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buClr>
                <a:srgbClr val="888888"/>
              </a:buClr>
              <a:buFont typeface="Helvetica Neue" charset="0"/>
              <a:buNone/>
              <a:defRPr sz="1200" kern="1200">
                <a:solidFill>
                  <a:srgbClr val="888888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400" dirty="0" smtClean="0"/>
              <a:t>* Согласно Постановлению Правительства № 467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27002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437" y="333375"/>
            <a:ext cx="7007142" cy="558800"/>
          </a:xfrm>
        </p:spPr>
        <p:txBody>
          <a:bodyPr/>
          <a:lstStyle/>
          <a:p>
            <a:r>
              <a:rPr lang="ru-RU" sz="3600" dirty="0" smtClean="0">
                <a:solidFill>
                  <a:srgbClr val="B20433"/>
                </a:solidFill>
              </a:rPr>
              <a:t>Заочная </a:t>
            </a:r>
            <a:r>
              <a:rPr lang="ru-RU" sz="3600" dirty="0" smtClean="0">
                <a:solidFill>
                  <a:srgbClr val="0B3066"/>
                </a:solidFill>
              </a:rPr>
              <a:t>экспертиза</a:t>
            </a:r>
            <a:endParaRPr lang="en-US" sz="3600" dirty="0">
              <a:solidFill>
                <a:srgbClr val="0B3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/>
              <a:t>Постоянный порядок: Заочная экспертиза проводится по решению бюро с учетом:</a:t>
            </a:r>
          </a:p>
          <a:p>
            <a:r>
              <a:rPr lang="ru-RU" sz="2000" dirty="0" smtClean="0"/>
              <a:t>проживания </a:t>
            </a:r>
            <a:r>
              <a:rPr lang="ru-RU" sz="2000" dirty="0"/>
              <a:t>гражданина в отдаленной и (или) труднодоступной местности, или в местности со сложной транспортной инфраструктурой, или при отсутствии регулярного транспортного </a:t>
            </a:r>
            <a:r>
              <a:rPr lang="ru-RU" sz="2000" dirty="0" smtClean="0"/>
              <a:t>сообщения;</a:t>
            </a:r>
          </a:p>
          <a:p>
            <a:r>
              <a:rPr lang="ru-RU" sz="2000" dirty="0" smtClean="0"/>
              <a:t>тяжелого </a:t>
            </a:r>
            <a:r>
              <a:rPr lang="ru-RU" sz="2000" dirty="0"/>
              <a:t>общее состояния гражданина, препятствующее его транспортировке.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5821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437" y="333375"/>
            <a:ext cx="7007142" cy="558800"/>
          </a:xfrm>
        </p:spPr>
        <p:txBody>
          <a:bodyPr/>
          <a:lstStyle/>
          <a:p>
            <a:r>
              <a:rPr lang="ru-RU" sz="3600" dirty="0" smtClean="0">
                <a:solidFill>
                  <a:srgbClr val="B20433"/>
                </a:solidFill>
              </a:rPr>
              <a:t>Заочная </a:t>
            </a:r>
            <a:r>
              <a:rPr lang="ru-RU" sz="3600" dirty="0" smtClean="0">
                <a:solidFill>
                  <a:srgbClr val="0B3066"/>
                </a:solidFill>
              </a:rPr>
              <a:t>экспертиза</a:t>
            </a:r>
            <a:endParaRPr lang="en-US" sz="3600" dirty="0">
              <a:solidFill>
                <a:srgbClr val="0B3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/>
              <a:t>Временный порядок: Экспертиза всегда проводится заочно, за исключением:</a:t>
            </a:r>
          </a:p>
          <a:p>
            <a:r>
              <a:rPr lang="ru-RU" sz="2000" dirty="0" smtClean="0"/>
              <a:t>определение </a:t>
            </a:r>
            <a:r>
              <a:rPr lang="ru-RU" sz="2000" dirty="0"/>
              <a:t>степени утраты профессиональной трудоспособности в процентах</a:t>
            </a:r>
            <a:r>
              <a:rPr lang="ru-RU" sz="2000" dirty="0" smtClean="0"/>
              <a:t>;</a:t>
            </a:r>
          </a:p>
          <a:p>
            <a:r>
              <a:rPr lang="ru-RU" sz="2000" dirty="0"/>
              <a:t>разработка программы реабилитации лица, пострадавшего в результате несчастного случая на производстве и профессионального </a:t>
            </a:r>
            <a:r>
              <a:rPr lang="ru-RU" sz="2000" dirty="0" smtClean="0"/>
              <a:t>заболевания.</a:t>
            </a: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11002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437" y="333375"/>
            <a:ext cx="7007142" cy="558800"/>
          </a:xfrm>
        </p:spPr>
        <p:txBody>
          <a:bodyPr/>
          <a:lstStyle/>
          <a:p>
            <a:r>
              <a:rPr lang="ru-RU" sz="3600" dirty="0" smtClean="0">
                <a:solidFill>
                  <a:srgbClr val="0B3066"/>
                </a:solidFill>
              </a:rPr>
              <a:t>Медицинские</a:t>
            </a:r>
            <a:r>
              <a:rPr lang="ru-RU" sz="3600" dirty="0" smtClean="0">
                <a:solidFill>
                  <a:srgbClr val="B20433"/>
                </a:solidFill>
              </a:rPr>
              <a:t> обследования</a:t>
            </a:r>
            <a:endParaRPr lang="en-US" sz="3600" dirty="0">
              <a:solidFill>
                <a:srgbClr val="B204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437" y="1417638"/>
            <a:ext cx="6658241" cy="3352836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000" dirty="0" smtClean="0"/>
              <a:t>Постоянный порядок: В направлении на МСЭ отражаются данные необходимых медицинских обследований* для соответствующих </a:t>
            </a:r>
            <a:r>
              <a:rPr lang="ru-RU" sz="2000" dirty="0" err="1" smtClean="0"/>
              <a:t>нозоологий</a:t>
            </a:r>
            <a:r>
              <a:rPr lang="ru-RU" sz="2000" dirty="0" smtClean="0"/>
              <a:t>, давностью от 60 до 180 дней (в зависимости от вида обследования)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000" dirty="0" smtClean="0"/>
              <a:t>Временный порядок: Направление на МСЭ при </a:t>
            </a:r>
            <a:r>
              <a:rPr lang="ru-RU" sz="2000" dirty="0"/>
              <a:t>наличии ранее проведенных в течение 12 </a:t>
            </a:r>
            <a:r>
              <a:rPr lang="ru-RU" sz="2000" dirty="0" smtClean="0"/>
              <a:t>месяцев медицинских </a:t>
            </a:r>
            <a:r>
              <a:rPr lang="ru-RU" sz="2000" dirty="0"/>
              <a:t>обследований, подтверждающих </a:t>
            </a:r>
            <a:r>
              <a:rPr lang="ru-RU" sz="2000" dirty="0" smtClean="0"/>
              <a:t>заболевания, </a:t>
            </a:r>
            <a:r>
              <a:rPr lang="ru-RU" sz="2000" dirty="0"/>
              <a:t>производится </a:t>
            </a:r>
            <a:r>
              <a:rPr lang="ru-RU" sz="2000" dirty="0" smtClean="0"/>
              <a:t>без </a:t>
            </a:r>
            <a:r>
              <a:rPr lang="ru-RU" sz="2000" dirty="0"/>
              <a:t>проведения иных медицинских </a:t>
            </a:r>
            <a:r>
              <a:rPr lang="ru-RU" sz="2000" dirty="0" smtClean="0"/>
              <a:t>обследований**.</a:t>
            </a:r>
            <a:endParaRPr lang="ru-RU" sz="20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ru-RU" sz="2000" dirty="0"/>
          </a:p>
        </p:txBody>
      </p:sp>
      <p:sp>
        <p:nvSpPr>
          <p:cNvPr id="4" name="Shape 12">
            <a:extLst>
              <a:ext uri="{FF2B5EF4-FFF2-40B4-BE49-F238E27FC236}">
                <a16:creationId xmlns="" xmlns:a16="http://schemas.microsoft.com/office/drawing/2014/main" id="{09D4147B-4459-954C-A9E0-EF90D2A075BD}"/>
              </a:ext>
            </a:extLst>
          </p:cNvPr>
          <p:cNvSpPr txBox="1">
            <a:spLocks/>
          </p:cNvSpPr>
          <p:nvPr/>
        </p:nvSpPr>
        <p:spPr bwMode="auto">
          <a:xfrm>
            <a:off x="110630" y="4942509"/>
            <a:ext cx="6722561" cy="253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88" tIns="76188" rIns="76188" bIns="7618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buClr>
                <a:srgbClr val="888888"/>
              </a:buClr>
              <a:buFont typeface="Helvetica Neue" charset="0"/>
              <a:buNone/>
              <a:defRPr sz="1200" kern="1200">
                <a:solidFill>
                  <a:srgbClr val="888888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 smtClean="0"/>
              <a:t>* </a:t>
            </a:r>
            <a:r>
              <a:rPr lang="ru-RU" dirty="0"/>
              <a:t>Приказ Минтруда России </a:t>
            </a:r>
            <a:r>
              <a:rPr lang="ru-RU" dirty="0" smtClean="0"/>
              <a:t>№ </a:t>
            </a:r>
            <a:r>
              <a:rPr lang="ru-RU" dirty="0"/>
              <a:t>402н, Минздрава России </a:t>
            </a:r>
            <a:r>
              <a:rPr lang="ru-RU" dirty="0" smtClean="0"/>
              <a:t>№ </a:t>
            </a:r>
            <a:r>
              <a:rPr lang="ru-RU" dirty="0"/>
              <a:t>631н от 10.06.2021</a:t>
            </a:r>
          </a:p>
          <a:p>
            <a:pPr>
              <a:defRPr/>
            </a:pPr>
            <a:endParaRPr lang="en-US" sz="1400" dirty="0"/>
          </a:p>
        </p:txBody>
      </p:sp>
      <p:sp>
        <p:nvSpPr>
          <p:cNvPr id="5" name="Shape 12">
            <a:extLst>
              <a:ext uri="{FF2B5EF4-FFF2-40B4-BE49-F238E27FC236}">
                <a16:creationId xmlns="" xmlns:a16="http://schemas.microsoft.com/office/drawing/2014/main" id="{09D4147B-4459-954C-A9E0-EF90D2A075BD}"/>
              </a:ext>
            </a:extLst>
          </p:cNvPr>
          <p:cNvSpPr txBox="1">
            <a:spLocks/>
          </p:cNvSpPr>
          <p:nvPr/>
        </p:nvSpPr>
        <p:spPr bwMode="auto">
          <a:xfrm>
            <a:off x="110630" y="5204611"/>
            <a:ext cx="6722561" cy="253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88" tIns="76188" rIns="76188" bIns="7618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buClr>
                <a:srgbClr val="888888"/>
              </a:buClr>
              <a:buFont typeface="Helvetica Neue" charset="0"/>
              <a:buNone/>
              <a:defRPr sz="1200" kern="1200">
                <a:solidFill>
                  <a:srgbClr val="888888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 smtClean="0"/>
              <a:t>** Для заболеваний, включенных в приложение, и для составления ИПРА детям-инвалидам </a:t>
            </a:r>
            <a:endParaRPr lang="ru-RU" dirty="0"/>
          </a:p>
          <a:p>
            <a:pPr>
              <a:defRPr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64500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437" y="333375"/>
            <a:ext cx="7007142" cy="558800"/>
          </a:xfrm>
        </p:spPr>
        <p:txBody>
          <a:bodyPr/>
          <a:lstStyle/>
          <a:p>
            <a:r>
              <a:rPr lang="ru-RU" sz="3600" dirty="0" smtClean="0">
                <a:solidFill>
                  <a:srgbClr val="B20433"/>
                </a:solidFill>
              </a:rPr>
              <a:t>переосвидетельствование</a:t>
            </a:r>
            <a:endParaRPr lang="en-US" sz="3600" dirty="0">
              <a:solidFill>
                <a:srgbClr val="B204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000" dirty="0" smtClean="0"/>
              <a:t>Постоянный порядок: При истечении срока, на который была установлена инвалидность, экспертиза проводится в общем порядке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000" dirty="0" smtClean="0"/>
              <a:t>Временный порядок: Ранее установленная группа инвалидности (категория «ребенок-инвалид») продлевается на 6 месяцев, составляется новая ИПРА, содержащая те же рекомендации, что и предыдущая. Обращения гражданина не требуется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60718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437" y="333375"/>
            <a:ext cx="7007142" cy="558800"/>
          </a:xfrm>
        </p:spPr>
        <p:txBody>
          <a:bodyPr/>
          <a:lstStyle/>
          <a:p>
            <a:r>
              <a:rPr lang="ru-RU" sz="3600" dirty="0" smtClean="0">
                <a:solidFill>
                  <a:srgbClr val="0B3066"/>
                </a:solidFill>
              </a:rPr>
              <a:t>Установление группы инвалидности</a:t>
            </a:r>
            <a:r>
              <a:rPr lang="ru-RU" sz="3600" dirty="0" smtClean="0">
                <a:solidFill>
                  <a:srgbClr val="B20433"/>
                </a:solidFill>
              </a:rPr>
              <a:t> по достижении 18 лет</a:t>
            </a:r>
            <a:endParaRPr lang="en-US" sz="3600" dirty="0">
              <a:solidFill>
                <a:srgbClr val="B204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000" dirty="0" smtClean="0"/>
              <a:t>Постоянный порядок: Экспертиза проводится в общем порядке.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000" dirty="0" smtClean="0"/>
              <a:t>Временный порядок: Устанавливается </a:t>
            </a:r>
            <a:r>
              <a:rPr lang="en-US" sz="2000" dirty="0" smtClean="0"/>
              <a:t>I, II </a:t>
            </a:r>
            <a:r>
              <a:rPr lang="ru-RU" sz="2000" dirty="0" smtClean="0"/>
              <a:t>или </a:t>
            </a:r>
            <a:r>
              <a:rPr lang="en-US" sz="2000" dirty="0" smtClean="0"/>
              <a:t>III</a:t>
            </a:r>
            <a:r>
              <a:rPr lang="ru-RU" sz="2000" dirty="0" smtClean="0"/>
              <a:t> группа инвалидности на основании сведений, имеющихся в </a:t>
            </a:r>
            <a:r>
              <a:rPr lang="ru-RU" sz="2000" dirty="0"/>
              <a:t>протоколе проведения </a:t>
            </a:r>
            <a:r>
              <a:rPr lang="ru-RU" sz="2000" dirty="0" smtClean="0"/>
              <a:t>экспертизы </a:t>
            </a:r>
            <a:r>
              <a:rPr lang="ru-RU" sz="2000" dirty="0"/>
              <a:t>при последнем освидетельствовании.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50671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437" y="333375"/>
            <a:ext cx="7007142" cy="558800"/>
          </a:xfrm>
        </p:spPr>
        <p:txBody>
          <a:bodyPr/>
          <a:lstStyle/>
          <a:p>
            <a:r>
              <a:rPr lang="ru-RU" sz="3600" dirty="0" smtClean="0">
                <a:solidFill>
                  <a:srgbClr val="B20433"/>
                </a:solidFill>
              </a:rPr>
              <a:t>Обжалование </a:t>
            </a:r>
            <a:r>
              <a:rPr lang="ru-RU" sz="3600" dirty="0" smtClean="0">
                <a:solidFill>
                  <a:srgbClr val="0B3066"/>
                </a:solidFill>
              </a:rPr>
              <a:t>заключения МСЭ</a:t>
            </a:r>
            <a:endParaRPr lang="en-US" sz="3600" dirty="0">
              <a:solidFill>
                <a:srgbClr val="0B3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000" dirty="0" smtClean="0"/>
              <a:t>В случае обжалования решения бюро, экспертиза в вышестоящем бюро проводится в очном порядке по желанию гражданина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895225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aked Heart Foundation">
      <a:dk1>
        <a:sysClr val="windowText" lastClr="000000"/>
      </a:dk1>
      <a:lt1>
        <a:sysClr val="window" lastClr="FFFFFF"/>
      </a:lt1>
      <a:dk2>
        <a:srgbClr val="004B8D"/>
      </a:dk2>
      <a:lt2>
        <a:srgbClr val="DCDCDE"/>
      </a:lt2>
      <a:accent1>
        <a:srgbClr val="D11647"/>
      </a:accent1>
      <a:accent2>
        <a:srgbClr val="F8A542"/>
      </a:accent2>
      <a:accent3>
        <a:srgbClr val="74CFF2"/>
      </a:accent3>
      <a:accent4>
        <a:srgbClr val="004B8D"/>
      </a:accent4>
      <a:accent5>
        <a:srgbClr val="DCDCDE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21398</TotalTime>
  <Words>675</Words>
  <Application>Microsoft Office PowerPoint</Application>
  <PresentationFormat>Произвольный</PresentationFormat>
  <Paragraphs>78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ＭＳ Ｐゴシック</vt:lpstr>
      <vt:lpstr>Arial</vt:lpstr>
      <vt:lpstr>Calibri</vt:lpstr>
      <vt:lpstr>Helvetica</vt:lpstr>
      <vt:lpstr>Helvetica Neue</vt:lpstr>
      <vt:lpstr>HelveticaNeueCyr</vt:lpstr>
      <vt:lpstr>Pribambas</vt:lpstr>
      <vt:lpstr>Office Theme</vt:lpstr>
      <vt:lpstr>Вызовы пандемии - изменения в порядке установления инвалидности</vt:lpstr>
      <vt:lpstr>Проблемы установления и продления инвалидности в период пандемии</vt:lpstr>
      <vt:lpstr>Временный порядок признания граждан инвалидами</vt:lpstr>
      <vt:lpstr>Заочная экспертиза</vt:lpstr>
      <vt:lpstr>Заочная экспертиза</vt:lpstr>
      <vt:lpstr>Медицинские обследования</vt:lpstr>
      <vt:lpstr>переосвидетельствование</vt:lpstr>
      <vt:lpstr>Установление группы инвалидности по достижении 18 лет</vt:lpstr>
      <vt:lpstr>Обжалование заключения МСЭ</vt:lpstr>
      <vt:lpstr>Получение справки об инвалидности</vt:lpstr>
      <vt:lpstr>ПЕРЕДАЧА информации в порядке межведомственного взаимодействия</vt:lpstr>
      <vt:lpstr>порядок обеспечения тср</vt:lpstr>
      <vt:lpstr>Изменения в порядок обеспечения ТСР</vt:lpstr>
      <vt:lpstr>Планируемые изменения в правила признания лица инвадидом</vt:lpstr>
      <vt:lpstr>Планируемые изменения в правила признания лица инвадидом</vt:lpstr>
      <vt:lpstr>Контактная информация</vt:lpstr>
      <vt:lpstr>Оставайтесь на связи</vt:lpstr>
      <vt:lpstr>Презентация PowerPoint</vt:lpstr>
    </vt:vector>
  </TitlesOfParts>
  <Company>Populus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 Bolton</dc:creator>
  <cp:lastModifiedBy>Irina Larikova</cp:lastModifiedBy>
  <cp:revision>176</cp:revision>
  <cp:lastPrinted>2021-11-22T10:14:29Z</cp:lastPrinted>
  <dcterms:created xsi:type="dcterms:W3CDTF">2016-10-03T20:33:23Z</dcterms:created>
  <dcterms:modified xsi:type="dcterms:W3CDTF">2021-11-22T10:18:38Z</dcterms:modified>
</cp:coreProperties>
</file>