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912" r:id="rId1"/>
  </p:sldMasterIdLst>
  <p:notesMasterIdLst>
    <p:notesMasterId r:id="rId16"/>
  </p:notesMasterIdLst>
  <p:handoutMasterIdLst>
    <p:handoutMasterId r:id="rId17"/>
  </p:handoutMasterIdLst>
  <p:sldIdLst>
    <p:sldId id="272" r:id="rId2"/>
    <p:sldId id="445" r:id="rId3"/>
    <p:sldId id="456" r:id="rId4"/>
    <p:sldId id="329" r:id="rId5"/>
    <p:sldId id="449" r:id="rId6"/>
    <p:sldId id="450" r:id="rId7"/>
    <p:sldId id="455" r:id="rId8"/>
    <p:sldId id="451" r:id="rId9"/>
    <p:sldId id="453" r:id="rId10"/>
    <p:sldId id="454" r:id="rId11"/>
    <p:sldId id="339" r:id="rId12"/>
    <p:sldId id="428" r:id="rId13"/>
    <p:sldId id="427" r:id="rId14"/>
    <p:sldId id="305" r:id="rId15"/>
  </p:sldIdLst>
  <p:sldSz cx="12192000" cy="6858000"/>
  <p:notesSz cx="6797675" cy="99298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93B6"/>
    <a:srgbClr val="3E919A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3979" autoAdjust="0"/>
  </p:normalViewPr>
  <p:slideViewPr>
    <p:cSldViewPr snapToObjects="1">
      <p:cViewPr varScale="1">
        <p:scale>
          <a:sx n="69" d="100"/>
          <a:sy n="69" d="100"/>
        </p:scale>
        <p:origin x="94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70"/>
    </p:cViewPr>
  </p:sorterViewPr>
  <p:notesViewPr>
    <p:cSldViewPr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40694D3-CECE-4FA3-8534-5EB6321A7F49}" type="datetimeFigureOut">
              <a:rPr lang="en-US"/>
              <a:pPr>
                <a:defRPr/>
              </a:pPr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31B2B04-6AB5-4F86-892D-ABBD7E181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809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C34F1F4-9F6E-48D0-AA83-E26B90BFBECB}" type="datetimeFigureOut">
              <a:rPr lang="en-US"/>
              <a:pPr>
                <a:defRPr/>
              </a:pPr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36B16F-218E-48F2-9961-2874002D2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19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D857B9-C1F1-467B-9509-106F557EAF6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24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36B16F-218E-48F2-9961-2874002D2C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87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32:notes"/>
          <p:cNvSpPr txBox="1">
            <a:spLocks noGrp="1"/>
          </p:cNvSpPr>
          <p:nvPr>
            <p:ph type="body" idx="1"/>
          </p:nvPr>
        </p:nvSpPr>
        <p:spPr>
          <a:xfrm>
            <a:off x="679768" y="4778725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" name="Google Shape;63;p32:notes"/>
          <p:cNvSpPr txBox="1">
            <a:spLocks noGrp="1"/>
          </p:cNvSpPr>
          <p:nvPr>
            <p:ph type="sldNum" idx="12"/>
          </p:nvPr>
        </p:nvSpPr>
        <p:spPr>
          <a:xfrm>
            <a:off x="3850446" y="9431601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20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5E7F-10EF-734A-9E3F-BA2C7CA32CD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5E7F-10EF-734A-9E3F-BA2C7CA32CD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5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5E7F-10EF-734A-9E3F-BA2C7CA32C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5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5E7F-10EF-734A-9E3F-BA2C7CA32CD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5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5E7F-10EF-734A-9E3F-BA2C7CA32C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5E7F-10EF-734A-9E3F-BA2C7CA32CD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5E7F-10EF-734A-9E3F-BA2C7CA32C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0" y="5927725"/>
            <a:ext cx="12192000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45400" y="1851025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45127"/>
            <a:ext cx="6601690" cy="1005317"/>
          </a:xfrm>
        </p:spPr>
        <p:txBody>
          <a:bodyPr/>
          <a:lstStyle>
            <a:lvl1pPr algn="l">
              <a:defRPr sz="5000" spc="200" baseline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52254"/>
            <a:ext cx="3200400" cy="964386"/>
          </a:xfrm>
        </p:spPr>
        <p:txBody>
          <a:bodyPr lIns="91440" rIns="9144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768475" cy="38735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fld id="{6A38C95C-C4AA-4D2A-9311-2C5A083FDCD6}" type="datetime1">
              <a:rPr lang="ru-RU"/>
              <a:pPr>
                <a:defRPr/>
              </a:pPr>
              <a:t>28.07.2022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4500" y="4584700"/>
            <a:ext cx="1084263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912813" y="598488"/>
            <a:ext cx="10207625" cy="8143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Click to edit Master title style</a:t>
            </a:r>
          </a:p>
        </p:txBody>
      </p:sp>
      <p:cxnSp>
        <p:nvCxnSpPr>
          <p:cNvPr id="7" name="Straight Connector 15"/>
          <p:cNvCxnSpPr/>
          <p:nvPr userDrawn="1"/>
        </p:nvCxnSpPr>
        <p:spPr>
          <a:xfrm>
            <a:off x="0" y="6354763"/>
            <a:ext cx="1219200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7875" y="5283200"/>
            <a:ext cx="224313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9164" y="1454729"/>
            <a:ext cx="3235036" cy="26877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913287" y="1454729"/>
            <a:ext cx="6166385" cy="2507671"/>
          </a:xfrm>
        </p:spPr>
        <p:txBody>
          <a:bodyPr>
            <a:normAutofit/>
          </a:bodyPr>
          <a:lstStyle>
            <a:lvl1pPr>
              <a:defRPr sz="1800"/>
            </a:lvl1pPr>
            <a:lvl2pPr marL="413766" indent="-285750">
              <a:buClr>
                <a:schemeClr val="accent1"/>
              </a:buClr>
              <a:buFont typeface="Arial" charset="0"/>
              <a:buChar char="•"/>
              <a:defRPr sz="1600"/>
            </a:lvl2pPr>
            <a:lvl3pPr marL="596646" indent="-285750">
              <a:buClr>
                <a:schemeClr val="accent1"/>
              </a:buClr>
              <a:buFont typeface="Arial" charset="0"/>
              <a:buChar char="•"/>
              <a:defRPr sz="1600"/>
            </a:lvl3pPr>
            <a:lvl4pPr marL="742950" indent="-285750">
              <a:buClr>
                <a:schemeClr val="accent1"/>
              </a:buClr>
              <a:buFont typeface="Arial" charset="0"/>
              <a:buChar char="•"/>
              <a:defRPr sz="1600"/>
            </a:lvl4pPr>
            <a:lvl5pPr marL="925830" indent="-285750">
              <a:buClr>
                <a:schemeClr val="accent1"/>
              </a:buClr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ИНКЛЮЗИЯ: ЭТАП СТАНОВЛЕНИЯ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fld id="{DC02A695-BD51-4242-AF29-A020285C34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>
            <a:off x="0" y="6354763"/>
            <a:ext cx="1219200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5600" y="4843463"/>
            <a:ext cx="25781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433" y="599071"/>
            <a:ext cx="10206904" cy="9575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058" y="1501171"/>
            <a:ext cx="7733178" cy="424611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cap="none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913287" y="1985049"/>
            <a:ext cx="7731949" cy="2507671"/>
          </a:xfrm>
        </p:spPr>
        <p:txBody>
          <a:bodyPr>
            <a:normAutofit/>
          </a:bodyPr>
          <a:lstStyle>
            <a:lvl1pPr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defRPr sz="1800"/>
            </a:lvl1pPr>
            <a:lvl2pPr marL="413766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2pPr>
            <a:lvl3pPr marL="596646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3pPr>
            <a:lvl4pPr marL="7429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4pPr>
            <a:lvl5pPr marL="92583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ИНКЛЮЗИЯ: ЭТАП СТАНОВЛЕНИЯ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A11DB-4978-49BD-B6C7-4C5516E388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433" y="599071"/>
            <a:ext cx="10206904" cy="957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058" y="1501171"/>
            <a:ext cx="7733178" cy="424611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cap="none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355388"/>
            <a:ext cx="1219200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699" y="4844088"/>
            <a:ext cx="2578100" cy="15113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913287" y="1985049"/>
            <a:ext cx="7731949" cy="2507671"/>
          </a:xfrm>
        </p:spPr>
        <p:txBody>
          <a:bodyPr>
            <a:normAutofit/>
          </a:bodyPr>
          <a:lstStyle>
            <a:lvl1pPr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defRPr sz="1800"/>
            </a:lvl1pPr>
            <a:lvl2pPr marL="413766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2pPr>
            <a:lvl3pPr marL="596646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3pPr>
            <a:lvl4pPr marL="7429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4pPr>
            <a:lvl5pPr marL="92583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Сравнение">
  <p:cSld name="1_Сравнение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9"/>
          <p:cNvSpPr txBox="1">
            <a:spLocks noGrp="1"/>
          </p:cNvSpPr>
          <p:nvPr>
            <p:ph type="title"/>
          </p:nvPr>
        </p:nvSpPr>
        <p:spPr>
          <a:xfrm>
            <a:off x="899433" y="599071"/>
            <a:ext cx="10206904" cy="95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body" idx="1"/>
          </p:nvPr>
        </p:nvSpPr>
        <p:spPr>
          <a:xfrm>
            <a:off x="912058" y="1501171"/>
            <a:ext cx="7733178" cy="42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600" b="1"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ftr" idx="11"/>
          </p:nvPr>
        </p:nvSpPr>
        <p:spPr>
          <a:xfrm>
            <a:off x="4239492" y="6470704"/>
            <a:ext cx="590145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ldNum" idx="12"/>
          </p:nvPr>
        </p:nvSpPr>
        <p:spPr>
          <a:xfrm>
            <a:off x="10257366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25" name="Google Shape;25;p39"/>
          <p:cNvCxnSpPr/>
          <p:nvPr/>
        </p:nvCxnSpPr>
        <p:spPr>
          <a:xfrm>
            <a:off x="0" y="6355388"/>
            <a:ext cx="12192000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2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699" y="4844088"/>
            <a:ext cx="2578100" cy="151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9"/>
          <p:cNvSpPr txBox="1">
            <a:spLocks noGrp="1"/>
          </p:cNvSpPr>
          <p:nvPr>
            <p:ph type="body" idx="2"/>
          </p:nvPr>
        </p:nvSpPr>
        <p:spPr>
          <a:xfrm>
            <a:off x="913287" y="1985049"/>
            <a:ext cx="7731949" cy="25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122222"/>
              </a:lnSpc>
              <a:spcBef>
                <a:spcPts val="600"/>
              </a:spcBef>
              <a:spcAft>
                <a:spcPts val="0"/>
              </a:spcAft>
              <a:buSzPts val="1800"/>
              <a:buChar char=" "/>
              <a:defRPr sz="1800"/>
            </a:lvl1pPr>
            <a:lvl2pPr marL="914400" lvl="1" indent="-33020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3020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3pPr>
            <a:lvl4pPr marL="1828800" lvl="3" indent="-33020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4pPr>
            <a:lvl5pPr marL="2286000" lvl="4" indent="-33020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?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?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?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Char char="?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0" y="6354763"/>
            <a:ext cx="1219200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5600" y="4843463"/>
            <a:ext cx="25781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0" y="585216"/>
            <a:ext cx="7559574" cy="81409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0" y="1454729"/>
            <a:ext cx="7559574" cy="4378035"/>
          </a:xfrm>
        </p:spPr>
        <p:txBody>
          <a:bodyPr>
            <a:normAutofit/>
          </a:bodyPr>
          <a:lstStyle>
            <a:lvl1pPr>
              <a:defRPr sz="1800"/>
            </a:lvl1pPr>
            <a:lvl2pPr marL="413766" indent="-285750">
              <a:buClr>
                <a:schemeClr val="accent1"/>
              </a:buClr>
              <a:buFont typeface="Arial" charset="0"/>
              <a:buChar char="•"/>
              <a:defRPr sz="1600"/>
            </a:lvl2pPr>
            <a:lvl3pPr marL="596646" indent="-285750">
              <a:buClr>
                <a:schemeClr val="accent1"/>
              </a:buClr>
              <a:buFont typeface="Arial" charset="0"/>
              <a:buChar char="•"/>
              <a:defRPr sz="1600"/>
            </a:lvl3pPr>
            <a:lvl4pPr marL="742950" indent="-285750">
              <a:buClr>
                <a:schemeClr val="accent1"/>
              </a:buClr>
              <a:buFont typeface="Arial" charset="0"/>
              <a:buChar char="•"/>
              <a:defRPr sz="1600"/>
            </a:lvl4pPr>
            <a:lvl5pPr marL="925830" indent="-285750">
              <a:buClr>
                <a:schemeClr val="accent1"/>
              </a:buClr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60763" y="6470650"/>
            <a:ext cx="6580187" cy="27463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ИНКЛЮЗИЯ: ЭТАП СТАНОВЛЕНИЯ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4F484-97AF-4838-B68B-4950ECA9DB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4622800"/>
            <a:ext cx="1189038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6"/>
          <p:cNvCxnSpPr/>
          <p:nvPr userDrawn="1"/>
        </p:nvCxnSpPr>
        <p:spPr>
          <a:xfrm>
            <a:off x="0" y="6354763"/>
            <a:ext cx="1219200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7875" y="5283200"/>
            <a:ext cx="224313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0" y="585216"/>
            <a:ext cx="7559574" cy="81409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0" y="1454729"/>
            <a:ext cx="7559574" cy="4378035"/>
          </a:xfrm>
        </p:spPr>
        <p:txBody>
          <a:bodyPr>
            <a:normAutofit/>
          </a:bodyPr>
          <a:lstStyle>
            <a:lvl1pPr>
              <a:defRPr sz="1800"/>
            </a:lvl1pPr>
            <a:lvl2pPr marL="413766" indent="-285750">
              <a:buClr>
                <a:schemeClr val="accent1"/>
              </a:buClr>
              <a:buFont typeface="Arial" charset="0"/>
              <a:buChar char="•"/>
              <a:defRPr sz="1600"/>
            </a:lvl2pPr>
            <a:lvl3pPr marL="596646" indent="-285750">
              <a:buClr>
                <a:schemeClr val="accent1"/>
              </a:buClr>
              <a:buFont typeface="Arial" charset="0"/>
              <a:buChar char="•"/>
              <a:defRPr sz="1600"/>
            </a:lvl3pPr>
            <a:lvl4pPr marL="742950" indent="-285750">
              <a:buClr>
                <a:schemeClr val="accent1"/>
              </a:buClr>
              <a:buFont typeface="Arial" charset="0"/>
              <a:buChar char="•"/>
              <a:defRPr sz="1600"/>
            </a:lvl4pPr>
            <a:lvl5pPr marL="925830" indent="-285750">
              <a:buClr>
                <a:schemeClr val="accent1"/>
              </a:buClr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60763" y="6470650"/>
            <a:ext cx="6580187" cy="27463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ИНКЛЮЗИЯ: ЭТАП СТАНОВЛЕНИЯ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6B478-F282-4A0D-B579-C7E481DD80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rot="758931">
            <a:off x="463550" y="4511675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6"/>
          <p:cNvCxnSpPr/>
          <p:nvPr userDrawn="1"/>
        </p:nvCxnSpPr>
        <p:spPr>
          <a:xfrm>
            <a:off x="0" y="6354763"/>
            <a:ext cx="1219200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7875" y="5283200"/>
            <a:ext cx="224313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0" y="585216"/>
            <a:ext cx="7559574" cy="81409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0" y="1454729"/>
            <a:ext cx="7559574" cy="4378035"/>
          </a:xfrm>
        </p:spPr>
        <p:txBody>
          <a:bodyPr>
            <a:normAutofit/>
          </a:bodyPr>
          <a:lstStyle>
            <a:lvl1pPr>
              <a:defRPr sz="1800"/>
            </a:lvl1pPr>
            <a:lvl2pPr marL="413766" indent="-285750">
              <a:buClr>
                <a:schemeClr val="accent1"/>
              </a:buClr>
              <a:buFont typeface="Arial" charset="0"/>
              <a:buChar char="•"/>
              <a:defRPr sz="1600"/>
            </a:lvl2pPr>
            <a:lvl3pPr marL="596646" indent="-285750">
              <a:buClr>
                <a:schemeClr val="accent1"/>
              </a:buClr>
              <a:buFont typeface="Arial" charset="0"/>
              <a:buChar char="•"/>
              <a:defRPr sz="1600"/>
            </a:lvl3pPr>
            <a:lvl4pPr marL="742950" indent="-285750">
              <a:buClr>
                <a:schemeClr val="accent1"/>
              </a:buClr>
              <a:buFont typeface="Arial" charset="0"/>
              <a:buChar char="•"/>
              <a:defRPr sz="1600"/>
            </a:lvl4pPr>
            <a:lvl5pPr marL="925830" indent="-285750">
              <a:buClr>
                <a:schemeClr val="accent1"/>
              </a:buClr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60763" y="6470650"/>
            <a:ext cx="6580187" cy="27463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ИНКЛЮЗИЯ: ЭТАП СТАНОВЛЕНИЯ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0981C-8194-4208-9FA1-E1C7E4B7A6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азделител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 l="8752" t="5412" b="6612"/>
          <a:stretch>
            <a:fillRect/>
          </a:stretch>
        </p:blipFill>
        <p:spPr bwMode="auto">
          <a:xfrm>
            <a:off x="0" y="0"/>
            <a:ext cx="711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65500" y="1066800"/>
            <a:ext cx="4540700" cy="5041900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Разделител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88900" y="-25400"/>
            <a:ext cx="7226300" cy="722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65500" y="1066800"/>
            <a:ext cx="4540700" cy="5041900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азделител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rot="11097566">
            <a:off x="471488" y="365125"/>
            <a:ext cx="62357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65500" y="1066800"/>
            <a:ext cx="4540700" cy="5041900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Разделител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88900"/>
            <a:ext cx="664210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65500" y="1066800"/>
            <a:ext cx="4540700" cy="5041900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 txBox="1">
            <a:spLocks/>
          </p:cNvSpPr>
          <p:nvPr userDrawn="1"/>
        </p:nvSpPr>
        <p:spPr>
          <a:xfrm>
            <a:off x="912813" y="598488"/>
            <a:ext cx="10207625" cy="8143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Click to edit Master title style</a:t>
            </a:r>
          </a:p>
        </p:txBody>
      </p:sp>
      <p:cxnSp>
        <p:nvCxnSpPr>
          <p:cNvPr id="6" name="Straight Connector 15"/>
          <p:cNvCxnSpPr/>
          <p:nvPr userDrawn="1"/>
        </p:nvCxnSpPr>
        <p:spPr>
          <a:xfrm>
            <a:off x="0" y="6354763"/>
            <a:ext cx="1219200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4622800"/>
            <a:ext cx="1189038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7875" y="5283200"/>
            <a:ext cx="224313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9164" y="1454729"/>
            <a:ext cx="3235036" cy="26877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913287" y="1454729"/>
            <a:ext cx="6166385" cy="2507671"/>
          </a:xfrm>
        </p:spPr>
        <p:txBody>
          <a:bodyPr>
            <a:normAutofit/>
          </a:bodyPr>
          <a:lstStyle>
            <a:lvl1pPr>
              <a:defRPr sz="1800"/>
            </a:lvl1pPr>
            <a:lvl2pPr marL="413766" indent="-285750">
              <a:buClr>
                <a:schemeClr val="accent1"/>
              </a:buClr>
              <a:buFont typeface="Arial" charset="0"/>
              <a:buChar char="•"/>
              <a:defRPr sz="1600"/>
            </a:lvl2pPr>
            <a:lvl3pPr marL="596646" indent="-285750">
              <a:buClr>
                <a:schemeClr val="accent1"/>
              </a:buClr>
              <a:buFont typeface="Arial" charset="0"/>
              <a:buChar char="•"/>
              <a:defRPr sz="1600"/>
            </a:lvl3pPr>
            <a:lvl4pPr marL="742950" indent="-285750">
              <a:buClr>
                <a:schemeClr val="accent1"/>
              </a:buClr>
              <a:buFont typeface="Arial" charset="0"/>
              <a:buChar char="•"/>
              <a:defRPr sz="1600"/>
            </a:lvl4pPr>
            <a:lvl5pPr marL="925830" indent="-285750">
              <a:buClr>
                <a:schemeClr val="accent1"/>
              </a:buClr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ИНКЛЮЗИЯ: ЭТАП СТАНОВЛЕНИЯ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fld id="{4E57164D-2C03-44C6-8E54-28A2184639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938" y="585788"/>
            <a:ext cx="10207625" cy="812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3938" y="1579563"/>
            <a:ext cx="102076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213" y="6470650"/>
            <a:ext cx="5900737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91919"/>
                </a:solidFill>
                <a:latin typeface="Calibri" pitchFamily="34" charset="0"/>
              </a:defRPr>
            </a:lvl1pPr>
          </a:lstStyle>
          <a:p>
            <a:r>
              <a:rPr lang="ru-RU"/>
              <a:t>ИНКЛЮЗИЯ: ЭТАП СТАНОВЛЕНИЯ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6838" y="6470650"/>
            <a:ext cx="97472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fld id="{73BF21E4-B44F-4935-BA3C-741112035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hf hdr="0" dt="0"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 kern="1200" cap="all" spc="100">
          <a:solidFill>
            <a:srgbClr val="191919"/>
          </a:solidFill>
          <a:latin typeface="Calibri" charset="0"/>
          <a:ea typeface="Calibri" charset="0"/>
          <a:cs typeface="Calibri" charset="0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191919"/>
          </a:solidFill>
          <a:latin typeface="Calibri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191919"/>
          </a:solidFill>
          <a:latin typeface="Calibri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191919"/>
          </a:solidFill>
          <a:latin typeface="Calibri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191919"/>
          </a:solidFill>
          <a:latin typeface="Calibri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191919"/>
          </a:solidFill>
          <a:latin typeface="Calibri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191919"/>
          </a:solidFill>
          <a:latin typeface="Calibri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191919"/>
          </a:solidFill>
          <a:latin typeface="Calibri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191919"/>
          </a:solidFill>
          <a:latin typeface="Calibri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itchFamily="34" charset="0"/>
        <a:buChar char=" "/>
        <a:defRPr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oboedetstvo.ru/" TargetMode="External"/><Relationship Id="rId2" Type="http://schemas.openxmlformats.org/officeDocument/2006/relationships/hyperlink" Target="http://www.ccp.org.ru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terevinf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096" y="535029"/>
            <a:ext cx="11625944" cy="2000359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ru-RU" sz="3000" dirty="0" smtClean="0">
                <a:solidFill>
                  <a:srgbClr val="0E93B6"/>
                </a:solidFill>
              </a:rPr>
              <a:t>Мониторинг МЕЖВЕДОМСТВЕННЫХ КОМПЛЕКСНЫХ  планов в части образования и отдыха детей с тяжёлыми множественными нарушениями развития</a:t>
            </a:r>
            <a:endParaRPr lang="ru-RU" sz="3000" dirty="0">
              <a:solidFill>
                <a:srgbClr val="0E93B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61" y="3863787"/>
            <a:ext cx="7813672" cy="1737113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endParaRPr lang="ru-RU" sz="2000" dirty="0">
              <a:solidFill>
                <a:srgbClr val="404040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404040"/>
                </a:solidFill>
                <a:latin typeface="Calibri" pitchFamily="34" charset="0"/>
              </a:rPr>
              <a:t>А.Л</a:t>
            </a:r>
            <a:r>
              <a:rPr lang="ru-RU" sz="2000" b="1" dirty="0">
                <a:solidFill>
                  <a:srgbClr val="404040"/>
                </a:solidFill>
                <a:latin typeface="Calibri" pitchFamily="34" charset="0"/>
              </a:rPr>
              <a:t>. </a:t>
            </a:r>
            <a:r>
              <a:rPr lang="ru-RU" sz="2000" b="1" dirty="0" err="1">
                <a:solidFill>
                  <a:srgbClr val="404040"/>
                </a:solidFill>
                <a:latin typeface="Calibri" pitchFamily="34" charset="0"/>
              </a:rPr>
              <a:t>Битова</a:t>
            </a:r>
            <a:r>
              <a:rPr lang="ru-RU" sz="2000" b="1" dirty="0">
                <a:solidFill>
                  <a:srgbClr val="404040"/>
                </a:solidFill>
                <a:latin typeface="Calibri" pitchFamily="34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rgbClr val="404040"/>
                </a:solidFill>
                <a:latin typeface="Calibri" pitchFamily="34" charset="0"/>
              </a:rPr>
              <a:t>Председатель Правления РБОО «Центр лечебной педагоги», </a:t>
            </a:r>
            <a:endParaRPr lang="ru-RU" sz="1600" dirty="0" smtClean="0">
              <a:solidFill>
                <a:srgbClr val="404040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04040"/>
                </a:solidFill>
                <a:latin typeface="Calibri" pitchFamily="34" charset="0"/>
              </a:rPr>
              <a:t>Председатель </a:t>
            </a:r>
            <a:r>
              <a:rPr lang="ru-RU" sz="1600" dirty="0">
                <a:solidFill>
                  <a:srgbClr val="404040"/>
                </a:solidFill>
                <a:latin typeface="Calibri" pitchFamily="34" charset="0"/>
              </a:rPr>
              <a:t>Правления  Альянса «Ценность каждого</a:t>
            </a:r>
            <a:r>
              <a:rPr lang="ru-RU" sz="1600" dirty="0" smtClean="0">
                <a:solidFill>
                  <a:srgbClr val="404040"/>
                </a:solidFill>
                <a:latin typeface="Calibri" pitchFamily="34" charset="0"/>
              </a:rPr>
              <a:t>»,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04040"/>
                </a:solidFill>
                <a:latin typeface="Calibri" pitchFamily="34" charset="0"/>
              </a:rPr>
              <a:t>член Совета при Правительстве РФ  по вопросам попечительства в  социальной сфере</a:t>
            </a:r>
            <a:endParaRPr lang="en-US" sz="1600" dirty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7200" y="5894388"/>
            <a:ext cx="5126038" cy="71437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defTabSz="914400">
              <a:spcAft>
                <a:spcPts val="200"/>
              </a:spcAft>
              <a:buClr>
                <a:schemeClr val="accent2"/>
              </a:buClr>
              <a:buSzPct val="100000"/>
              <a:buFont typeface="Tw Cen MT" pitchFamily="34" charset="0"/>
              <a:buNone/>
            </a:pPr>
            <a:r>
              <a:rPr lang="ru-RU" dirty="0">
                <a:solidFill>
                  <a:srgbClr val="404040"/>
                </a:solidFill>
                <a:latin typeface="Calibri" pitchFamily="34" charset="0"/>
              </a:rPr>
              <a:t>Москва, </a:t>
            </a:r>
            <a:r>
              <a:rPr lang="ru-RU" dirty="0" smtClean="0">
                <a:solidFill>
                  <a:srgbClr val="404040"/>
                </a:solidFill>
                <a:latin typeface="Calibri" pitchFamily="34" charset="0"/>
              </a:rPr>
              <a:t>2022 </a:t>
            </a:r>
            <a:r>
              <a:rPr lang="is-IS" dirty="0" smtClean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ru-RU" dirty="0">
                <a:solidFill>
                  <a:srgbClr val="404040"/>
                </a:solidFill>
                <a:latin typeface="Calibri" pitchFamily="34" charset="0"/>
              </a:rPr>
              <a:t>г.</a:t>
            </a:r>
            <a:endParaRPr lang="en-US" dirty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71408" y="5785644"/>
            <a:ext cx="6420592" cy="9318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defTabSz="914400">
              <a:spcAft>
                <a:spcPts val="200"/>
              </a:spcAft>
              <a:buClr>
                <a:schemeClr val="accent2"/>
              </a:buClr>
              <a:buSzPct val="100000"/>
              <a:buFont typeface="Tw Cen MT" pitchFamily="34" charset="0"/>
              <a:buNone/>
            </a:pPr>
            <a:r>
              <a:rPr lang="ru-RU" altLang="ru-RU" sz="1400" dirty="0">
                <a:solidFill>
                  <a:srgbClr val="404040"/>
                </a:solidFill>
                <a:latin typeface="Calibri" pitchFamily="34" charset="0"/>
              </a:rPr>
              <a:t>Образовательная лицензия: </a:t>
            </a:r>
            <a:r>
              <a:rPr lang="en-US" altLang="ru-RU" sz="1400" dirty="0">
                <a:solidFill>
                  <a:srgbClr val="404040"/>
                </a:solidFill>
                <a:latin typeface="Calibri" pitchFamily="34" charset="0"/>
              </a:rPr>
              <a:t>77 </a:t>
            </a:r>
            <a:r>
              <a:rPr lang="ru-RU" altLang="ru-RU" sz="1400" dirty="0">
                <a:solidFill>
                  <a:srgbClr val="404040"/>
                </a:solidFill>
                <a:latin typeface="Calibri" pitchFamily="34" charset="0"/>
              </a:rPr>
              <a:t>№</a:t>
            </a:r>
            <a:r>
              <a:rPr lang="en-US" altLang="ru-RU" sz="1400" dirty="0">
                <a:solidFill>
                  <a:srgbClr val="404040"/>
                </a:solidFill>
                <a:latin typeface="Calibri" pitchFamily="34" charset="0"/>
              </a:rPr>
              <a:t>002733</a:t>
            </a:r>
            <a:r>
              <a:rPr lang="ru-RU" altLang="ru-RU" sz="1400" dirty="0">
                <a:solidFill>
                  <a:srgbClr val="404040"/>
                </a:solidFill>
                <a:latin typeface="Calibri" pitchFamily="34" charset="0"/>
              </a:rPr>
              <a:t> от </a:t>
            </a:r>
            <a:r>
              <a:rPr lang="en-US" altLang="ru-RU" sz="1400" dirty="0">
                <a:solidFill>
                  <a:srgbClr val="404040"/>
                </a:solidFill>
                <a:latin typeface="Calibri" pitchFamily="34" charset="0"/>
              </a:rPr>
              <a:t>12</a:t>
            </a:r>
            <a:r>
              <a:rPr lang="ru-RU" altLang="ru-RU" sz="1400" dirty="0">
                <a:solidFill>
                  <a:srgbClr val="404040"/>
                </a:solidFill>
                <a:latin typeface="Calibri" pitchFamily="34" charset="0"/>
              </a:rPr>
              <a:t>.12.20</a:t>
            </a:r>
            <a:r>
              <a:rPr lang="en-US" altLang="ru-RU" sz="1400" dirty="0">
                <a:solidFill>
                  <a:srgbClr val="404040"/>
                </a:solidFill>
                <a:latin typeface="Calibri" pitchFamily="34" charset="0"/>
              </a:rPr>
              <a:t>11</a:t>
            </a:r>
            <a:r>
              <a:rPr lang="ru-RU" altLang="ru-RU" sz="1400" dirty="0">
                <a:solidFill>
                  <a:srgbClr val="404040"/>
                </a:solidFill>
                <a:latin typeface="Calibri" pitchFamily="34" charset="0"/>
              </a:rPr>
              <a:t> года</a:t>
            </a:r>
            <a:r>
              <a:rPr lang="ru-RU" altLang="ru-RU" sz="1400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algn="r" defTabSz="914400">
              <a:spcAft>
                <a:spcPts val="200"/>
              </a:spcAft>
              <a:buClr>
                <a:schemeClr val="accent2"/>
              </a:buClr>
              <a:buSzPct val="100000"/>
              <a:buFont typeface="Tw Cen MT" pitchFamily="34" charset="0"/>
              <a:buNone/>
            </a:pPr>
            <a:r>
              <a:rPr lang="ru-RU" altLang="ru-RU" sz="1400" dirty="0">
                <a:solidFill>
                  <a:srgbClr val="404040"/>
                </a:solidFill>
                <a:latin typeface="Calibri" pitchFamily="34" charset="0"/>
              </a:rPr>
              <a:t>Медицинская лицензия: серия ФС-1 № 77-01-003366 от 29.12.2007 года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5055" y="192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619" y="350923"/>
            <a:ext cx="111694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E93B6"/>
                </a:solidFill>
                <a:latin typeface="+mn-lt"/>
                <a:cs typeface="Arial" panose="020B0604020202020204" pitchFamily="34" charset="0"/>
              </a:rPr>
              <a:t>ВАЖНО</a:t>
            </a:r>
            <a:endParaRPr lang="ru-RU" altLang="ru-RU" b="1" dirty="0">
              <a:solidFill>
                <a:srgbClr val="0E93B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object 2"/>
          <p:cNvSpPr txBox="1">
            <a:spLocks noChangeArrowheads="1"/>
          </p:cNvSpPr>
          <p:nvPr/>
        </p:nvSpPr>
        <p:spPr bwMode="auto">
          <a:xfrm>
            <a:off x="442474" y="1308100"/>
            <a:ext cx="11155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4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altLang="ru-RU" sz="2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474" y="858754"/>
            <a:ext cx="111556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ru-RU" sz="3200" b="1" dirty="0" smtClean="0">
                <a:solidFill>
                  <a:srgbClr val="0E93B6"/>
                </a:solidFill>
                <a:latin typeface="+mn-lt"/>
              </a:rPr>
              <a:t>Создать условия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для обеспечения инвалидов (в т.ч. детей-инвалидов), испытывающих трудности и/или не способных пользоваться речью </a:t>
            </a:r>
            <a:r>
              <a:rPr lang="ru-RU" sz="3200" b="1" dirty="0" smtClean="0">
                <a:solidFill>
                  <a:srgbClr val="0E93B6"/>
                </a:solidFill>
                <a:latin typeface="+mn-lt"/>
              </a:rPr>
              <a:t>средствами  альтернативной и дополнительной коммуникации (АДК)</a:t>
            </a:r>
          </a:p>
          <a:p>
            <a:pPr lvl="0" algn="ctr"/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</a:endParaRPr>
          </a:p>
          <a:p>
            <a:pPr algn="ctr"/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127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60" y="156392"/>
            <a:ext cx="11578195" cy="542381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cap="none" dirty="0">
                <a:solidFill>
                  <a:srgbClr val="0E93B6"/>
                </a:solidFill>
                <a:latin typeface="Calibri" pitchFamily="34" charset="0"/>
              </a:rPr>
              <a:t>Определение АДК</a:t>
            </a:r>
            <a:endParaRPr lang="en-US" cap="none" dirty="0">
              <a:solidFill>
                <a:srgbClr val="0E93B6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11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10039-24C7-2848-93E5-883B7EE83EA8}"/>
              </a:ext>
            </a:extLst>
          </p:cNvPr>
          <p:cNvSpPr txBox="1"/>
          <p:nvPr/>
        </p:nvSpPr>
        <p:spPr>
          <a:xfrm>
            <a:off x="417075" y="698773"/>
            <a:ext cx="113897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Альтернативная и дополнительная коммуникация (АДК)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 Различные средства общения, специальные методики, специальные системы коммуникации, которые разрабатываются для людей, у которых по каким-то причинам отсутствует или затруднена звучащая речь.</a:t>
            </a:r>
          </a:p>
          <a:p>
            <a:pPr algn="just">
              <a:spcAft>
                <a:spcPts val="0"/>
              </a:spcAft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Альтернативной коммуникацией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 называют все виды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неголосового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общения, такие как коммуникация с использованием тела (жестов, мимики, движений), коммуникация через визуальные образы (письмо, символы, пиктограммы, изображения), коммуникация через тактильные ощущения. </a:t>
            </a:r>
          </a:p>
          <a:p>
            <a:pPr algn="just">
              <a:spcAft>
                <a:spcPts val="0"/>
              </a:spcAft>
            </a:pP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Дополнительной коммуникацией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 называют использование специальных средств коммуникации в дополнение к устной речи.</a:t>
            </a:r>
          </a:p>
        </p:txBody>
      </p:sp>
    </p:spTree>
    <p:extLst>
      <p:ext uri="{BB962C8B-B14F-4D97-AF65-F5344CB8AC3E}">
        <p14:creationId xmlns:p14="http://schemas.microsoft.com/office/powerpoint/2010/main" val="392147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60" y="404664"/>
            <a:ext cx="11578195" cy="542381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3200" cap="none" dirty="0">
                <a:solidFill>
                  <a:srgbClr val="0E93B6"/>
                </a:solidFill>
                <a:latin typeface="Calibri" pitchFamily="34" charset="0"/>
              </a:rPr>
              <a:t>АКТУАЛЬНЫЕ ПРОБЛЕМЫ</a:t>
            </a:r>
            <a:endParaRPr lang="en-US" sz="3200" cap="none" dirty="0">
              <a:solidFill>
                <a:srgbClr val="0E93B6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2331521"/>
            <a:ext cx="11709711" cy="923330"/>
          </a:xfrm>
        </p:spPr>
        <p:txBody>
          <a:bodyPr wrap="square">
            <a:spAutoFit/>
          </a:bodyPr>
          <a:lstStyle/>
          <a:p>
            <a:pPr marL="285750" indent="-28575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значительное ограничение возможности понятно выражать свои потребности и чувства, затруднения в процессе обучения, воспитания, социализации</a:t>
            </a:r>
            <a:endParaRPr lang="ru-RU" altLang="ru-RU" sz="27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B42C82-E60C-C645-AA61-1EF3001B118A}"/>
              </a:ext>
            </a:extLst>
          </p:cNvPr>
          <p:cNvSpPr/>
          <p:nvPr/>
        </p:nvSpPr>
        <p:spPr>
          <a:xfrm>
            <a:off x="1343472" y="970560"/>
            <a:ext cx="96490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0"/>
              </a:spcBef>
              <a:spcAft>
                <a:spcPts val="0"/>
              </a:spcAft>
            </a:pPr>
            <a:r>
              <a:rPr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отсутствие доступных ребенку и понятных всем окружающим (стандартизированных!) средств общения</a:t>
            </a: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</a:pP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40AD2F-F172-924F-A916-C49B69D0EC46}"/>
              </a:ext>
            </a:extLst>
          </p:cNvPr>
          <p:cNvSpPr/>
          <p:nvPr/>
        </p:nvSpPr>
        <p:spPr>
          <a:xfrm>
            <a:off x="1451484" y="3645940"/>
            <a:ext cx="1080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ухудшение прогнозов включения взрослеющего ребенка в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социум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5AD5D2-11C9-1F49-988F-DE6433D9FE18}"/>
              </a:ext>
            </a:extLst>
          </p:cNvPr>
          <p:cNvSpPr/>
          <p:nvPr/>
        </p:nvSpPr>
        <p:spPr>
          <a:xfrm>
            <a:off x="1611551" y="4267861"/>
            <a:ext cx="9145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>
                <a:latin typeface="+mn-lt"/>
              </a:rPr>
              <a:t>невозможность влиять на выбор значимых составляющих жизни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41FE06-3A8A-724A-919C-9E25B14FCDA2}"/>
              </a:ext>
            </a:extLst>
          </p:cNvPr>
          <p:cNvSpPr/>
          <p:nvPr/>
        </p:nvSpPr>
        <p:spPr>
          <a:xfrm>
            <a:off x="2280823" y="4920403"/>
            <a:ext cx="7331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избыточная зависимость от социального окружения</a:t>
            </a:r>
          </a:p>
        </p:txBody>
      </p:sp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id="{56CD1E7D-A3F2-2E41-882A-4C12445FBED7}"/>
              </a:ext>
            </a:extLst>
          </p:cNvPr>
          <p:cNvSpPr/>
          <p:nvPr/>
        </p:nvSpPr>
        <p:spPr>
          <a:xfrm>
            <a:off x="5833333" y="1834525"/>
            <a:ext cx="520013" cy="515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>
            <a:extLst>
              <a:ext uri="{FF2B5EF4-FFF2-40B4-BE49-F238E27FC236}">
                <a16:creationId xmlns:a16="http://schemas.microsoft.com/office/drawing/2014/main" id="{5AC7EC54-A900-E645-8A1E-CEA241FDB555}"/>
              </a:ext>
            </a:extLst>
          </p:cNvPr>
          <p:cNvSpPr/>
          <p:nvPr/>
        </p:nvSpPr>
        <p:spPr>
          <a:xfrm>
            <a:off x="5833332" y="3102317"/>
            <a:ext cx="520013" cy="515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864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DD6EC-CBDD-3541-A24C-B0BA316F5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48" y="324751"/>
            <a:ext cx="10253404" cy="511961"/>
          </a:xfrm>
        </p:spPr>
        <p:txBody>
          <a:bodyPr>
            <a:noAutofit/>
          </a:bodyPr>
          <a:lstStyle/>
          <a:p>
            <a:pPr lvl="0" algn="ctr"/>
            <a:r>
              <a:rPr lang="ru-RU" sz="3200" dirty="0">
                <a:solidFill>
                  <a:srgbClr val="0E93B6"/>
                </a:solidFill>
                <a:latin typeface="Calibri" pitchFamily="34" charset="0"/>
              </a:rPr>
              <a:t>Сферы для применения АДК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34C4EC-3CFE-4C46-B23E-A3AA59AF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13</a:t>
            </a:r>
            <a:endParaRPr lang="en-US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ABCC659-2F73-0344-AC91-F7FAA27B07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07568" y="869682"/>
            <a:ext cx="8395340" cy="467714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быт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личная жизнь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образование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труд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отдых, досуг, физкультура, спорт и лечение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социальные услуги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религия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общественная жизнь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защита прав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финансы, имущество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иные сферы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5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01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120" y="1073727"/>
            <a:ext cx="6601690" cy="1005317"/>
          </a:xfrm>
        </p:spPr>
        <p:txBody>
          <a:bodyPr/>
          <a:lstStyle/>
          <a:p>
            <a:r>
              <a:rPr lang="ru-RU" dirty="0">
                <a:solidFill>
                  <a:srgbClr val="2A9EBE"/>
                </a:solidFill>
              </a:rPr>
              <a:t>Спасибо!</a:t>
            </a:r>
            <a:endParaRPr lang="en-US" dirty="0">
              <a:solidFill>
                <a:srgbClr val="2A9EBE"/>
              </a:solidFill>
            </a:endParaRPr>
          </a:p>
        </p:txBody>
      </p:sp>
      <p:sp>
        <p:nvSpPr>
          <p:cNvPr id="5" name="Подзаголовок 3"/>
          <p:cNvSpPr txBox="1">
            <a:spLocks/>
          </p:cNvSpPr>
          <p:nvPr/>
        </p:nvSpPr>
        <p:spPr>
          <a:xfrm>
            <a:off x="781940" y="1935480"/>
            <a:ext cx="6903719" cy="42548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buSzTx/>
              <a:defRPr sz="2800">
                <a:solidFill>
                  <a:schemeClr val="accent4">
                    <a:satOff val="-1335"/>
                    <a:lumOff val="-10274"/>
                  </a:schemeClr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venir Next Medium"/>
                <a:cs typeface="Avenir Next Medium"/>
                <a:sym typeface="Avenir Next Medium"/>
              </a:rPr>
              <a:t>Контакты: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defRPr sz="2800">
                <a:solidFill>
                  <a:schemeClr val="accent4">
                    <a:satOff val="-1335"/>
                    <a:lumOff val="-10274"/>
                  </a:schemeClr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venir Next Medium"/>
                <a:cs typeface="Avenir Next Medium"/>
                <a:sym typeface="Avenir Next Medium"/>
              </a:rPr>
              <a:t>Адрес: ул. Строителей, 17Б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defRPr sz="2800">
                <a:solidFill>
                  <a:schemeClr val="accent4">
                    <a:satOff val="-1335"/>
                    <a:lumOff val="-10274"/>
                  </a:schemeClr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venir Next Medium"/>
                <a:cs typeface="Avenir Next Medium"/>
                <a:sym typeface="Avenir Next Medium"/>
              </a:rPr>
              <a:t>Тел.: (495) 930-00-80,  (499)131-06-83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defRPr sz="2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venir Next Medium"/>
                <a:cs typeface="Avenir Next Medium"/>
                <a:sym typeface="Avenir Next Medium"/>
              </a:rPr>
              <a:t>Электронная почта: ccpmain@ccp.org.ru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defRPr sz="2800">
                <a:solidFill>
                  <a:schemeClr val="accent4">
                    <a:satOff val="-1335"/>
                    <a:lumOff val="-10274"/>
                  </a:schemeClr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venir Next Medium"/>
                <a:cs typeface="Avenir Next Medium"/>
                <a:sym typeface="Avenir Next Medium"/>
              </a:rPr>
              <a:t>Сайты: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defRPr sz="2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ru-RU" sz="3000" u="sng" dirty="0">
                <a:solidFill>
                  <a:schemeClr val="tx2">
                    <a:lumMod val="50000"/>
                  </a:schemeClr>
                </a:solidFill>
                <a:uFill>
                  <a:solidFill>
                    <a:srgbClr val="009999"/>
                  </a:solidFill>
                </a:uFill>
                <a:latin typeface="Calibri" panose="020F0502020204030204" pitchFamily="34" charset="0"/>
                <a:ea typeface="Avenir Next Medium"/>
                <a:cs typeface="Avenir Next Medium"/>
                <a:sym typeface="Avenir Next Medium"/>
                <a:hlinkClick r:id="rId2"/>
              </a:rPr>
              <a:t>www.ccp.org.ru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defRPr sz="2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ru-RU" sz="3000" u="sng" dirty="0">
                <a:solidFill>
                  <a:schemeClr val="tx2">
                    <a:lumMod val="50000"/>
                  </a:schemeClr>
                </a:solidFill>
                <a:uFill>
                  <a:solidFill>
                    <a:srgbClr val="009999"/>
                  </a:solidFill>
                </a:uFill>
                <a:latin typeface="Calibri" panose="020F0502020204030204" pitchFamily="34" charset="0"/>
                <a:ea typeface="Avenir Next Medium"/>
                <a:cs typeface="Avenir Next Medium"/>
                <a:sym typeface="Avenir Next Medium"/>
                <a:hlinkClick r:id="rId3"/>
              </a:rPr>
              <a:t>www.osoboedetstvo.ru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defRPr sz="2800" u="sng">
                <a:solidFill>
                  <a:srgbClr val="00999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ru-RU" sz="3000" u="sng" dirty="0">
                <a:solidFill>
                  <a:schemeClr val="tx2">
                    <a:lumMod val="50000"/>
                  </a:schemeClr>
                </a:solidFill>
                <a:uFill>
                  <a:solidFill>
                    <a:srgbClr val="009999"/>
                  </a:solidFill>
                </a:uFill>
                <a:latin typeface="Calibri" panose="020F0502020204030204" pitchFamily="34" charset="0"/>
                <a:ea typeface="Avenir Next Medium"/>
                <a:cs typeface="Avenir Next Medium"/>
                <a:sym typeface="Avenir Next Medium"/>
                <a:hlinkClick r:id="rId4"/>
              </a:rPr>
              <a:t>www.terevinf.ru</a:t>
            </a: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740913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/>
          <p:nvPr/>
        </p:nvSpPr>
        <p:spPr>
          <a:xfrm>
            <a:off x="1995055" y="192578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2"/>
          <p:cNvSpPr txBox="1">
            <a:spLocks noGrp="1"/>
          </p:cNvSpPr>
          <p:nvPr>
            <p:ph type="sldNum" idx="12"/>
          </p:nvPr>
        </p:nvSpPr>
        <p:spPr>
          <a:xfrm>
            <a:off x="10257366" y="6470704"/>
            <a:ext cx="9736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ru-RU" dirty="0" smtClean="0"/>
              <a:t>2</a:t>
            </a:r>
            <a:endParaRPr dirty="0"/>
          </a:p>
        </p:txBody>
      </p:sp>
      <p:sp>
        <p:nvSpPr>
          <p:cNvPr id="67" name="Google Shape;67;p32"/>
          <p:cNvSpPr/>
          <p:nvPr/>
        </p:nvSpPr>
        <p:spPr>
          <a:xfrm>
            <a:off x="432902" y="193294"/>
            <a:ext cx="11169485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sz="27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Центр</a:t>
            </a:r>
            <a:r>
              <a:rPr lang="ru-RU" sz="2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700" b="1" i="0" u="none" strike="noStrike" cap="none">
                <a:solidFill>
                  <a:srgbClr val="0E93B6"/>
                </a:solidFill>
                <a:latin typeface="Arial"/>
                <a:ea typeface="Arial"/>
                <a:cs typeface="Arial"/>
                <a:sym typeface="Arial"/>
              </a:rPr>
              <a:t>работает</a:t>
            </a:r>
            <a:r>
              <a:rPr lang="ru-RU" sz="2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7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в Москве с 1989 года.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sz="2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За</a:t>
            </a:r>
            <a:r>
              <a:rPr lang="ru-RU" sz="27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7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r>
              <a:rPr lang="ru-RU" sz="27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года  разные виды помощи получили </a:t>
            </a:r>
            <a:r>
              <a:rPr lang="ru-RU" sz="2700" b="1" i="0" u="none" strike="noStrike" cap="none">
                <a:solidFill>
                  <a:srgbClr val="0E93B6"/>
                </a:solidFill>
                <a:latin typeface="Arial"/>
                <a:ea typeface="Arial"/>
                <a:cs typeface="Arial"/>
                <a:sym typeface="Arial"/>
              </a:rPr>
              <a:t>более </a:t>
            </a:r>
            <a:r>
              <a:rPr lang="ru-RU" sz="27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29 000 </a:t>
            </a:r>
            <a:r>
              <a:rPr lang="ru-RU" sz="2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детей и молодых людей с нарушениями развития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2"/>
          <p:cNvSpPr txBox="1"/>
          <p:nvPr/>
        </p:nvSpPr>
        <p:spPr>
          <a:xfrm>
            <a:off x="432902" y="1639569"/>
            <a:ext cx="1113570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4288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Миссия Центра: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88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E93B6"/>
                </a:solidFill>
                <a:latin typeface="Arial"/>
                <a:ea typeface="Arial"/>
                <a:cs typeface="Arial"/>
                <a:sym typeface="Arial"/>
              </a:rPr>
              <a:t>Реализация прав на образование, реабилитацию и достойную жизнь людей с нарушениями развития  </a:t>
            </a:r>
            <a:endParaRPr sz="2600" b="1" i="0" u="none" strike="noStrike" cap="none">
              <a:solidFill>
                <a:srgbClr val="0E93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2"/>
          <p:cNvSpPr/>
          <p:nvPr/>
        </p:nvSpPr>
        <p:spPr>
          <a:xfrm>
            <a:off x="333737" y="3033778"/>
            <a:ext cx="11367814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0E93B6"/>
                </a:solidFill>
                <a:latin typeface="Arial"/>
                <a:ea typeface="Arial"/>
                <a:cs typeface="Arial"/>
                <a:sym typeface="Arial"/>
              </a:rPr>
              <a:t>Центр  является  одним из учредителей Альянса профессиональных организаций, поддерживающих детей и взрослых с интеллектуальными и психическими нарушениями с целью консолидации сил, направленных на нормализацию жизнеустройства этой группы населения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E93B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E93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Альянс «Ценность каждого» объединяет</a:t>
            </a:r>
            <a:endParaRPr sz="2400" b="1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51</a:t>
            </a:r>
            <a:r>
              <a:rPr lang="ru-RU" sz="2400" b="1" i="0" u="none" strike="noStrike" cap="none" dirty="0" smtClean="0">
                <a:solidFill>
                  <a:srgbClr val="0E93B6"/>
                </a:solidFill>
                <a:latin typeface="Arial"/>
                <a:ea typeface="Arial"/>
                <a:cs typeface="Arial"/>
                <a:sym typeface="Arial"/>
              </a:rPr>
              <a:t> профессиональную СО </a:t>
            </a:r>
            <a:r>
              <a:rPr lang="ru-RU" sz="2400" b="1" i="0" u="none" strike="noStrike" cap="none" dirty="0">
                <a:solidFill>
                  <a:srgbClr val="0E93B6"/>
                </a:solidFill>
                <a:latin typeface="Arial"/>
                <a:ea typeface="Arial"/>
                <a:cs typeface="Arial"/>
                <a:sym typeface="Arial"/>
              </a:rPr>
              <a:t>НКО из </a:t>
            </a:r>
            <a:r>
              <a:rPr lang="ru-RU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lang="ru-RU" sz="2400" b="1" i="0" u="none" strike="noStrike" cap="none" dirty="0">
                <a:solidFill>
                  <a:srgbClr val="0E93B6"/>
                </a:solidFill>
                <a:latin typeface="Arial"/>
                <a:ea typeface="Arial"/>
                <a:cs typeface="Arial"/>
                <a:sym typeface="Arial"/>
              </a:rPr>
              <a:t> регионов</a:t>
            </a:r>
            <a:endParaRPr sz="2400" b="1" i="0" u="none" strike="noStrike" cap="none" dirty="0">
              <a:solidFill>
                <a:srgbClr val="0E93B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513591" y="286767"/>
            <a:ext cx="1115102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000" b="1" kern="0" cap="all" dirty="0" smtClean="0">
                <a:solidFill>
                  <a:srgbClr val="0E93B6"/>
                </a:solidFill>
                <a:latin typeface="Calibri" panose="020F0502020204030204" pitchFamily="34" charset="0"/>
              </a:rPr>
              <a:t>ФЗ № 273, ст. 34: </a:t>
            </a:r>
            <a:br>
              <a:rPr lang="ru-RU" altLang="ru-RU" sz="3000" b="1" kern="0" cap="all" dirty="0" smtClean="0">
                <a:solidFill>
                  <a:srgbClr val="0E93B6"/>
                </a:solidFill>
                <a:latin typeface="Calibri" panose="020F0502020204030204" pitchFamily="34" charset="0"/>
              </a:rPr>
            </a:br>
            <a:r>
              <a:rPr lang="ru-RU" altLang="ru-RU" sz="3000" b="1" kern="0" cap="all" dirty="0" smtClean="0">
                <a:solidFill>
                  <a:srgbClr val="0E93B6"/>
                </a:solidFill>
                <a:latin typeface="Calibri" panose="020F0502020204030204" pitchFamily="34" charset="0"/>
              </a:rPr>
              <a:t>«Основные права обучающих</a:t>
            </a:r>
            <a:r>
              <a:rPr lang="en-US" altLang="ru-RU" sz="3000" b="1" kern="0" cap="all" dirty="0" smtClean="0">
                <a:solidFill>
                  <a:srgbClr val="0E93B6"/>
                </a:solidFill>
                <a:latin typeface="Calibri" panose="020F0502020204030204" pitchFamily="34" charset="0"/>
              </a:rPr>
              <a:t>c</a:t>
            </a:r>
            <a:r>
              <a:rPr lang="ru-RU" altLang="ru-RU" sz="3000" b="1" kern="0" cap="all" dirty="0" smtClean="0">
                <a:solidFill>
                  <a:srgbClr val="0E93B6"/>
                </a:solidFill>
                <a:latin typeface="Calibri" panose="020F0502020204030204" pitchFamily="34" charset="0"/>
              </a:rPr>
              <a:t>я…»</a:t>
            </a:r>
            <a:endParaRPr lang="ru-RU" altLang="ru-RU" sz="3000" kern="0" cap="all" dirty="0" smtClean="0">
              <a:solidFill>
                <a:srgbClr val="0E93B6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13423" y="1540891"/>
            <a:ext cx="11065520" cy="380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ru-RU" alt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…предоставление условий для обучения</a:t>
            </a:r>
            <a:r>
              <a:rPr lang="ru-RU" alt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с учетом особенностей  психофизического развития и состояния здоровья</a:t>
            </a:r>
            <a:r>
              <a:rPr lang="ru-RU" alt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, в том числе социально-педагогической помощи и бесплатной психолого-медико-педагогической коррекции.</a:t>
            </a:r>
          </a:p>
        </p:txBody>
      </p:sp>
    </p:spTree>
    <p:extLst>
      <p:ext uri="{BB962C8B-B14F-4D97-AF65-F5344CB8AC3E}">
        <p14:creationId xmlns:p14="http://schemas.microsoft.com/office/powerpoint/2010/main" val="359605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5055" y="192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4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23392" y="350923"/>
            <a:ext cx="109747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E93B6"/>
                </a:solidFill>
                <a:latin typeface="+mn-lt"/>
                <a:cs typeface="Arial" panose="020B0604020202020204" pitchFamily="34" charset="0"/>
              </a:rPr>
              <a:t>ПО ФАКТУ</a:t>
            </a:r>
            <a:endParaRPr lang="ru-RU" altLang="ru-RU" b="1" dirty="0">
              <a:solidFill>
                <a:srgbClr val="0E93B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object 2"/>
          <p:cNvSpPr txBox="1">
            <a:spLocks noChangeArrowheads="1"/>
          </p:cNvSpPr>
          <p:nvPr/>
        </p:nvSpPr>
        <p:spPr bwMode="auto">
          <a:xfrm>
            <a:off x="442474" y="1308100"/>
            <a:ext cx="11155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4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altLang="ru-RU" sz="2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9184C-9E5B-CF4B-97E6-89342FAAD144}"/>
              </a:ext>
            </a:extLst>
          </p:cNvPr>
          <p:cNvSpPr txBox="1"/>
          <p:nvPr/>
        </p:nvSpPr>
        <p:spPr>
          <a:xfrm>
            <a:off x="839416" y="1308100"/>
            <a:ext cx="10657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Практически во всех регионах стоит </a:t>
            </a:r>
            <a:r>
              <a:rPr lang="ru-RU" sz="3200" b="1" dirty="0" smtClean="0">
                <a:solidFill>
                  <a:srgbClr val="0E93B6"/>
                </a:solidFill>
                <a:latin typeface="+mn-lt"/>
              </a:rPr>
              <a:t>вопрос о доступности качественного образования обучающихся с тяжелыми и множественными нарушениями развития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(ТМНР): в подавляющем большинстве такие дети обучаются на дому и часто очень формально.  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1272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5055" y="192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5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7240" y="180043"/>
            <a:ext cx="111694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E93B6"/>
                </a:solidFill>
                <a:latin typeface="+mn-lt"/>
                <a:cs typeface="Arial" panose="020B0604020202020204" pitchFamily="34" charset="0"/>
              </a:rPr>
              <a:t>ПОЧЕМУ?</a:t>
            </a:r>
            <a:endParaRPr lang="ru-RU" altLang="ru-RU" b="1" dirty="0">
              <a:solidFill>
                <a:srgbClr val="0E93B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object 2"/>
          <p:cNvSpPr txBox="1">
            <a:spLocks noChangeArrowheads="1"/>
          </p:cNvSpPr>
          <p:nvPr/>
        </p:nvSpPr>
        <p:spPr bwMode="auto">
          <a:xfrm>
            <a:off x="442474" y="1308100"/>
            <a:ext cx="11155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4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altLang="ru-RU" sz="2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9184C-9E5B-CF4B-97E6-89342FAAD144}"/>
              </a:ext>
            </a:extLst>
          </p:cNvPr>
          <p:cNvSpPr txBox="1"/>
          <p:nvPr/>
        </p:nvSpPr>
        <p:spPr>
          <a:xfrm>
            <a:off x="259649" y="764818"/>
            <a:ext cx="115212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Обучение детей с ТМНР должно проходить по специальным образовательным программам развития (СИПР)  индивидуально или в малых группах, однако:</a:t>
            </a:r>
          </a:p>
          <a:p>
            <a:pPr marL="457200" indent="-457200" algn="just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    такой процесс не обеспечен  финансами и кадрами;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процесс обучения детей с ТМНР требует реального  межведомственного (сетевого)   взаимодействия  с организациями социальной защиты  и здравоохранения, а также  постоянного психолого-педагогического сопровождения;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особое внимание должно уделяться партнерству с родителями (законными представителями)  детей с ТМНР.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127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5055" y="192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6</a:t>
            </a:r>
            <a:endParaRPr lang="en-US" dirty="0"/>
          </a:p>
        </p:txBody>
      </p:sp>
      <p:sp>
        <p:nvSpPr>
          <p:cNvPr id="9" name="object 2"/>
          <p:cNvSpPr txBox="1">
            <a:spLocks noChangeArrowheads="1"/>
          </p:cNvSpPr>
          <p:nvPr/>
        </p:nvSpPr>
        <p:spPr bwMode="auto">
          <a:xfrm>
            <a:off x="442474" y="1308100"/>
            <a:ext cx="11155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4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altLang="ru-RU" sz="2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474" y="858754"/>
            <a:ext cx="1115563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В 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утвержденных планах   </a:t>
            </a:r>
            <a:r>
              <a:rPr lang="ru-RU" sz="2800" b="1" dirty="0" smtClean="0">
                <a:solidFill>
                  <a:srgbClr val="0E93B6"/>
                </a:solidFill>
                <a:latin typeface="+mn-lt"/>
              </a:rPr>
              <a:t>отдельно не выделены дети с ТМНР 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(мероприятия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для обучающихся с инвалидностью, с ОВЗ).  Заявлены  разработка и внедрение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ФГОСов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для детей с ОВЗ с различными нарушениями. </a:t>
            </a:r>
          </a:p>
          <a:p>
            <a:pPr algn="just"/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Практически только  в плане  Санкт-Петербурга  включены мероприятия в интересах детей с ТМНР   и предусмотрено обучение педагогов по программе «Комплексное сопровождение обучающихся с ТМНР».   </a:t>
            </a:r>
          </a:p>
          <a:p>
            <a:pPr algn="just"/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1272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5055" y="192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7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8697" y="179272"/>
            <a:ext cx="111694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E93B6"/>
                </a:solidFill>
                <a:latin typeface="+mn-lt"/>
                <a:cs typeface="Arial" panose="020B0604020202020204" pitchFamily="34" charset="0"/>
              </a:rPr>
              <a:t>НЕОБХОДИМО</a:t>
            </a:r>
            <a:endParaRPr lang="ru-RU" altLang="ru-RU" b="1" dirty="0">
              <a:solidFill>
                <a:srgbClr val="0E93B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object 2"/>
          <p:cNvSpPr txBox="1">
            <a:spLocks noChangeArrowheads="1"/>
          </p:cNvSpPr>
          <p:nvPr/>
        </p:nvSpPr>
        <p:spPr bwMode="auto">
          <a:xfrm>
            <a:off x="442474" y="1308100"/>
            <a:ext cx="11155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4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altLang="ru-RU" sz="2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91344" y="836712"/>
            <a:ext cx="1152128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НОРМАТИВНО закрепить 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понятие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«тяжелые множественные нарушения развития» (ТМНР);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400" b="1" dirty="0" smtClean="0">
                <a:solidFill>
                  <a:srgbClr val="0E93B6"/>
                </a:solidFill>
                <a:latin typeface="+mn-lt"/>
                <a:ea typeface="Calibri" pitchFamily="34" charset="0"/>
                <a:cs typeface="Times New Roman" pitchFamily="18" charset="0"/>
              </a:rPr>
              <a:t>НОРМАТИВНО ПОДКРЕПИТЬ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вопросы образования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детей дошкольного и школьного возраста с интеллектуальными нарушениями, с ТМНР (нормативно-правовая основа и правоприменительная практика);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400" b="1" dirty="0" smtClean="0">
                <a:solidFill>
                  <a:srgbClr val="0E93B6"/>
                </a:solidFill>
                <a:latin typeface="+mn-lt"/>
                <a:ea typeface="Calibri" pitchFamily="34" charset="0"/>
                <a:cs typeface="Times New Roman" pitchFamily="18" charset="0"/>
              </a:rPr>
              <a:t>ОБЕСПЕЧИТЬ  сопровождение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семей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, воспитывающих детей с интеллектуальными нарушениями, с тяжелыми множественными нарушениями развития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социокультурная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инклюзия людей с интеллектуальными нарушениями, с ТМНР;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ОБЕСПЕЧИТЬ подготовку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(переподготовку, повышение квалификации)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E93B6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специалистов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к работе с детьми и взрослыми с интеллектуальными нарушениями, с ТМНР, их семьями.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72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5055" y="192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8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619" y="350923"/>
            <a:ext cx="111694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E93B6"/>
                </a:solidFill>
                <a:latin typeface="+mn-lt"/>
                <a:cs typeface="Arial" panose="020B0604020202020204" pitchFamily="34" charset="0"/>
              </a:rPr>
              <a:t>ПРЕДЛАГАЕМ</a:t>
            </a:r>
            <a:endParaRPr lang="ru-RU" altLang="ru-RU" b="1" dirty="0">
              <a:solidFill>
                <a:srgbClr val="0E93B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object 2"/>
          <p:cNvSpPr txBox="1">
            <a:spLocks noChangeArrowheads="1"/>
          </p:cNvSpPr>
          <p:nvPr/>
        </p:nvSpPr>
        <p:spPr bwMode="auto">
          <a:xfrm>
            <a:off x="442474" y="1308100"/>
            <a:ext cx="11155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4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altLang="ru-RU" sz="2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3937" y="935698"/>
            <a:ext cx="111556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marL="342900" indent="-342900" algn="just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  </a:t>
            </a:r>
            <a:r>
              <a:rPr lang="ru-RU" sz="2800" dirty="0" smtClean="0">
                <a:solidFill>
                  <a:srgbClr val="0E93B6"/>
                </a:solidFill>
                <a:latin typeface="+mn-lt"/>
              </a:rPr>
              <a:t>С</a:t>
            </a:r>
            <a:r>
              <a:rPr lang="ru-RU" sz="2800" b="1" dirty="0" smtClean="0">
                <a:solidFill>
                  <a:srgbClr val="0E93B6"/>
                </a:solidFill>
                <a:latin typeface="+mn-lt"/>
              </a:rPr>
              <a:t>оздать при </a:t>
            </a:r>
            <a:r>
              <a:rPr lang="ru-RU" sz="2800" b="1" dirty="0" err="1" smtClean="0">
                <a:solidFill>
                  <a:srgbClr val="0E93B6"/>
                </a:solidFill>
                <a:latin typeface="+mn-lt"/>
              </a:rPr>
              <a:t>Минпросвещении</a:t>
            </a:r>
            <a:r>
              <a:rPr lang="ru-RU" sz="2800" b="1" dirty="0" smtClean="0">
                <a:solidFill>
                  <a:srgbClr val="0E93B6"/>
                </a:solidFill>
                <a:latin typeface="+mn-lt"/>
              </a:rPr>
              <a:t> России межведомственную рабочую группу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включающую представителей министерства просвещения РФ, министерства науки и высшего образования РФ, министерства труда и социальной защиты РФ, министерства здравоохранения РФ,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Рособрнадзора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ИКП РАО, ВОРДИ, Альянса «Ценность каждого», других общественных организаций  и подготовить согласованные предложения для внесения дополнений в межведомственные комплексные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планы.</a:t>
            </a:r>
          </a:p>
          <a:p>
            <a:pPr algn="just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127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5055" y="192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619" y="350923"/>
            <a:ext cx="111694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solidFill>
                  <a:srgbClr val="0E93B6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altLang="ru-RU" sz="2200" b="1" dirty="0">
              <a:solidFill>
                <a:srgbClr val="0E93B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object 2"/>
          <p:cNvSpPr txBox="1">
            <a:spLocks noChangeArrowheads="1"/>
          </p:cNvSpPr>
          <p:nvPr/>
        </p:nvSpPr>
        <p:spPr bwMode="auto">
          <a:xfrm>
            <a:off x="442474" y="1308100"/>
            <a:ext cx="11155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4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altLang="ru-RU" sz="2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474" y="350923"/>
            <a:ext cx="114141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2. </a:t>
            </a:r>
            <a:r>
              <a:rPr lang="ru-RU" sz="2400" b="1" dirty="0" smtClean="0">
                <a:solidFill>
                  <a:srgbClr val="0E93B6"/>
                </a:solidFill>
                <a:latin typeface="+mn-lt"/>
              </a:rPr>
              <a:t>Подготовить рекомендации в адрес исполнительных органов государственной власти субъектов РФ 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 созданию нормативно-правовых, организационно-методических, материально-технических, кадровых, финансовых и иных условий развития качественного образования с ТМНР.</a:t>
            </a:r>
          </a:p>
          <a:p>
            <a:pPr marL="342900" lvl="0" indent="-342900" algn="just"/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lvl="0" indent="-342900" algn="just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 </a:t>
            </a:r>
            <a:r>
              <a:rPr lang="ru-RU" sz="2400" b="1" dirty="0" smtClean="0">
                <a:solidFill>
                  <a:srgbClr val="0E93B6"/>
                </a:solidFill>
                <a:latin typeface="+mn-lt"/>
                <a:cs typeface="Times New Roman" pitchFamily="18" charset="0"/>
              </a:rPr>
              <a:t>Разработать и утвердить примерный порядок междисциплинарного взаимодействия образовательных организаций и учреждений социального (стационарного) обслуживания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, в которых проживают дети и взрослые с нарушениями интеллекта, с ТМНР, в целях организации взаимодействия и преемственности в образовании и социализации обучающихся и использовании СИПР в качестве общего инструмента для достижения целей формирования жизненных компетенций.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1272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CP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0F9AAB"/>
      </a:accent1>
      <a:accent2>
        <a:srgbClr val="E5024E"/>
      </a:accent2>
      <a:accent3>
        <a:srgbClr val="F29002"/>
      </a:accent3>
      <a:accent4>
        <a:srgbClr val="12A535"/>
      </a:accent4>
      <a:accent5>
        <a:srgbClr val="85307A"/>
      </a:accent5>
      <a:accent6>
        <a:srgbClr val="968C8C"/>
      </a:accent6>
      <a:hlink>
        <a:srgbClr val="0F9AAB"/>
      </a:hlink>
      <a:folHlink>
        <a:srgbClr val="52535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P-otchet" id="{AE8C8EFA-718A-644A-A5DF-21EE2FF0F78E}" vid="{3E95B363-3966-1247-BAEF-29D74C1767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CCP-otchet-2</Template>
  <TotalTime>8735</TotalTime>
  <Words>739</Words>
  <Application>Microsoft Office PowerPoint</Application>
  <PresentationFormat>Широкоэкранный</PresentationFormat>
  <Paragraphs>120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Avenir Next Medium</vt:lpstr>
      <vt:lpstr>Calibri</vt:lpstr>
      <vt:lpstr>Courier New</vt:lpstr>
      <vt:lpstr>Times New Roman</vt:lpstr>
      <vt:lpstr>Tw Cen MT</vt:lpstr>
      <vt:lpstr>Wingdings</vt:lpstr>
      <vt:lpstr>Wingdings 3</vt:lpstr>
      <vt:lpstr>Integral</vt:lpstr>
      <vt:lpstr>Мониторинг МЕЖВЕДОМСТВЕННЫХ КОМПЛЕКСНЫХ  планов в части образования и отдыха детей с тяжёлыми множественными нарушениями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АДК</vt:lpstr>
      <vt:lpstr>АКТУАЛЬНЫЕ ПРОБЛЕМЫ</vt:lpstr>
      <vt:lpstr>Сферы для применения АДК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проекту «Измени одну жизнь»</dc:title>
  <dc:creator>Microsoft Office User</dc:creator>
  <cp:lastModifiedBy>sekretar2</cp:lastModifiedBy>
  <cp:revision>241</cp:revision>
  <cp:lastPrinted>2022-07-28T10:25:34Z</cp:lastPrinted>
  <dcterms:created xsi:type="dcterms:W3CDTF">2017-03-30T17:03:54Z</dcterms:created>
  <dcterms:modified xsi:type="dcterms:W3CDTF">2022-07-28T10:42:51Z</dcterms:modified>
</cp:coreProperties>
</file>